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9" r:id="rId8"/>
    <p:sldId id="261" r:id="rId9"/>
    <p:sldId id="271" r:id="rId10"/>
    <p:sldId id="270" r:id="rId11"/>
    <p:sldId id="263" r:id="rId12"/>
    <p:sldId id="264" r:id="rId13"/>
    <p:sldId id="265" r:id="rId14"/>
    <p:sldId id="266" r:id="rId15"/>
    <p:sldId id="268" r:id="rId16"/>
    <p:sldId id="267" r:id="rId17"/>
    <p:sldId id="272" r:id="rId18"/>
    <p:sldId id="273" r:id="rId19"/>
    <p:sldId id="274" r:id="rId20"/>
    <p:sldId id="275" r:id="rId21"/>
    <p:sldId id="276" r:id="rId22"/>
  </p:sldIdLst>
  <p:sldSz cx="12192000" cy="6858000"/>
  <p:notesSz cx="6858000" cy="9144000"/>
  <p:defaultText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5E3C9-FC86-2265-8009-D44D68DEE76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BO"/>
          </a:p>
        </p:txBody>
      </p:sp>
      <p:sp>
        <p:nvSpPr>
          <p:cNvPr id="3" name="Subtítulo 2">
            <a:extLst>
              <a:ext uri="{FF2B5EF4-FFF2-40B4-BE49-F238E27FC236}">
                <a16:creationId xmlns:a16="http://schemas.microsoft.com/office/drawing/2014/main" id="{4114CCCC-CA96-A384-8C91-89BA9277FF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BO"/>
          </a:p>
        </p:txBody>
      </p:sp>
      <p:sp>
        <p:nvSpPr>
          <p:cNvPr id="4" name="Marcador de fecha 3">
            <a:extLst>
              <a:ext uri="{FF2B5EF4-FFF2-40B4-BE49-F238E27FC236}">
                <a16:creationId xmlns:a16="http://schemas.microsoft.com/office/drawing/2014/main" id="{6EDD1F8B-5E16-565B-0864-D80B54311693}"/>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5" name="Marcador de pie de página 4">
            <a:extLst>
              <a:ext uri="{FF2B5EF4-FFF2-40B4-BE49-F238E27FC236}">
                <a16:creationId xmlns:a16="http://schemas.microsoft.com/office/drawing/2014/main" id="{8E468D25-58D5-B7A9-A3BF-DFF72D85F68F}"/>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31F7948C-C1D1-CB72-6A6E-9E9A8A708831}"/>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3465956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C98927-11C7-785E-C033-1B6F36378173}"/>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F81B12AE-F08E-54C1-1A3B-086A4662ABD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FF12A2D4-20F4-0190-11F4-A8275AC1F14B}"/>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5" name="Marcador de pie de página 4">
            <a:extLst>
              <a:ext uri="{FF2B5EF4-FFF2-40B4-BE49-F238E27FC236}">
                <a16:creationId xmlns:a16="http://schemas.microsoft.com/office/drawing/2014/main" id="{692D5877-20DF-4BB3-92DC-75AF01365B9F}"/>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EFAA69B2-930B-DA4F-AB24-257BAB5255EF}"/>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257055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AAA6BA2-BC22-181D-AD4E-117D39E249E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BO"/>
          </a:p>
        </p:txBody>
      </p:sp>
      <p:sp>
        <p:nvSpPr>
          <p:cNvPr id="3" name="Marcador de texto vertical 2">
            <a:extLst>
              <a:ext uri="{FF2B5EF4-FFF2-40B4-BE49-F238E27FC236}">
                <a16:creationId xmlns:a16="http://schemas.microsoft.com/office/drawing/2014/main" id="{EA33798F-0961-84A4-F7E8-05A94DBBABD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CF096A4E-FFCC-A164-8852-24456FD33919}"/>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5" name="Marcador de pie de página 4">
            <a:extLst>
              <a:ext uri="{FF2B5EF4-FFF2-40B4-BE49-F238E27FC236}">
                <a16:creationId xmlns:a16="http://schemas.microsoft.com/office/drawing/2014/main" id="{48D864F6-A985-0ABF-25A0-DF5666FE45A3}"/>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2EA6FE1A-992E-B3D4-84CF-DC7004EE5257}"/>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2363153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A04EB-8549-87A7-F016-118C0F759817}"/>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837C953C-98CE-8368-77B2-DD7A92E33D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2D46D671-2AC8-889E-089F-2D1F96FCD0F9}"/>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5" name="Marcador de pie de página 4">
            <a:extLst>
              <a:ext uri="{FF2B5EF4-FFF2-40B4-BE49-F238E27FC236}">
                <a16:creationId xmlns:a16="http://schemas.microsoft.com/office/drawing/2014/main" id="{441DB30F-013A-244E-66BD-6AE2EA17153C}"/>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F6442FA5-05B1-98C8-C5B3-F49469B1DD2B}"/>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266348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0BEC0B-52FD-AC5B-7F51-1556F05221E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7ECEEE26-09A7-4B69-C57F-A6D9AF8BD6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CF33240-CCA1-4327-97AE-AED206A0E8BB}"/>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5" name="Marcador de pie de página 4">
            <a:extLst>
              <a:ext uri="{FF2B5EF4-FFF2-40B4-BE49-F238E27FC236}">
                <a16:creationId xmlns:a16="http://schemas.microsoft.com/office/drawing/2014/main" id="{8BE064EE-5136-033F-829C-30AA9DCEC91C}"/>
              </a:ext>
            </a:extLst>
          </p:cNvPr>
          <p:cNvSpPr>
            <a:spLocks noGrp="1"/>
          </p:cNvSpPr>
          <p:nvPr>
            <p:ph type="ftr" sz="quarter" idx="11"/>
          </p:nvPr>
        </p:nvSpPr>
        <p:spPr/>
        <p:txBody>
          <a:bodyPr/>
          <a:lstStyle/>
          <a:p>
            <a:endParaRPr lang="es-BO"/>
          </a:p>
        </p:txBody>
      </p:sp>
      <p:sp>
        <p:nvSpPr>
          <p:cNvPr id="6" name="Marcador de número de diapositiva 5">
            <a:extLst>
              <a:ext uri="{FF2B5EF4-FFF2-40B4-BE49-F238E27FC236}">
                <a16:creationId xmlns:a16="http://schemas.microsoft.com/office/drawing/2014/main" id="{C3959A55-17AD-B0EF-E151-8EBB3242BD91}"/>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2027379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579E54-5A56-A440-8D1A-4D2AFAA6EEA1}"/>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F09AA25E-E0A6-9AC7-E356-211F4F142C4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contenido 3">
            <a:extLst>
              <a:ext uri="{FF2B5EF4-FFF2-40B4-BE49-F238E27FC236}">
                <a16:creationId xmlns:a16="http://schemas.microsoft.com/office/drawing/2014/main" id="{7F80DADD-5BBB-0019-0340-2C95493AD3B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fecha 4">
            <a:extLst>
              <a:ext uri="{FF2B5EF4-FFF2-40B4-BE49-F238E27FC236}">
                <a16:creationId xmlns:a16="http://schemas.microsoft.com/office/drawing/2014/main" id="{DF7A8606-224D-E470-0162-5E94C3E3A812}"/>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6" name="Marcador de pie de página 5">
            <a:extLst>
              <a:ext uri="{FF2B5EF4-FFF2-40B4-BE49-F238E27FC236}">
                <a16:creationId xmlns:a16="http://schemas.microsoft.com/office/drawing/2014/main" id="{8E25A4C8-2686-EF69-2D69-AD126EBBB741}"/>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F07C9AFA-02C1-8DAF-111A-9E74A0BACE31}"/>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244423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1B533A-55D6-8F54-E093-BC39CD13847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3456F1CF-6208-4EBF-5531-58719DA977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EF327D4E-6AB3-77CE-30B7-8F7DF0C671D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5" name="Marcador de texto 4">
            <a:extLst>
              <a:ext uri="{FF2B5EF4-FFF2-40B4-BE49-F238E27FC236}">
                <a16:creationId xmlns:a16="http://schemas.microsoft.com/office/drawing/2014/main" id="{CCEB1C4E-3CA7-F222-F688-4814A9A3BB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372A205-4558-77DD-8A9E-32749405C46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7" name="Marcador de fecha 6">
            <a:extLst>
              <a:ext uri="{FF2B5EF4-FFF2-40B4-BE49-F238E27FC236}">
                <a16:creationId xmlns:a16="http://schemas.microsoft.com/office/drawing/2014/main" id="{43C197F5-6959-4433-FC4F-C3C1777ED8BC}"/>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8" name="Marcador de pie de página 7">
            <a:extLst>
              <a:ext uri="{FF2B5EF4-FFF2-40B4-BE49-F238E27FC236}">
                <a16:creationId xmlns:a16="http://schemas.microsoft.com/office/drawing/2014/main" id="{2803EC30-E37D-7DA9-26CE-9239F9CE5E92}"/>
              </a:ext>
            </a:extLst>
          </p:cNvPr>
          <p:cNvSpPr>
            <a:spLocks noGrp="1"/>
          </p:cNvSpPr>
          <p:nvPr>
            <p:ph type="ftr" sz="quarter" idx="11"/>
          </p:nvPr>
        </p:nvSpPr>
        <p:spPr/>
        <p:txBody>
          <a:bodyPr/>
          <a:lstStyle/>
          <a:p>
            <a:endParaRPr lang="es-BO"/>
          </a:p>
        </p:txBody>
      </p:sp>
      <p:sp>
        <p:nvSpPr>
          <p:cNvPr id="9" name="Marcador de número de diapositiva 8">
            <a:extLst>
              <a:ext uri="{FF2B5EF4-FFF2-40B4-BE49-F238E27FC236}">
                <a16:creationId xmlns:a16="http://schemas.microsoft.com/office/drawing/2014/main" id="{64F7CBF2-4761-00A1-4F9E-DAD1ED301000}"/>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1490205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B4C610-DCCD-9FBC-6E52-4A050991A4F2}"/>
              </a:ext>
            </a:extLst>
          </p:cNvPr>
          <p:cNvSpPr>
            <a:spLocks noGrp="1"/>
          </p:cNvSpPr>
          <p:nvPr>
            <p:ph type="title"/>
          </p:nvPr>
        </p:nvSpPr>
        <p:spPr/>
        <p:txBody>
          <a:bodyPr/>
          <a:lstStyle/>
          <a:p>
            <a:r>
              <a:rPr lang="es-ES"/>
              <a:t>Haga clic para modificar el estilo de título del patrón</a:t>
            </a:r>
            <a:endParaRPr lang="es-BO"/>
          </a:p>
        </p:txBody>
      </p:sp>
      <p:sp>
        <p:nvSpPr>
          <p:cNvPr id="3" name="Marcador de fecha 2">
            <a:extLst>
              <a:ext uri="{FF2B5EF4-FFF2-40B4-BE49-F238E27FC236}">
                <a16:creationId xmlns:a16="http://schemas.microsoft.com/office/drawing/2014/main" id="{55DF6377-9406-1F28-84D0-B91B6F99F6CC}"/>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4" name="Marcador de pie de página 3">
            <a:extLst>
              <a:ext uri="{FF2B5EF4-FFF2-40B4-BE49-F238E27FC236}">
                <a16:creationId xmlns:a16="http://schemas.microsoft.com/office/drawing/2014/main" id="{E4690098-B1B3-702B-F6C4-003AB00E2647}"/>
              </a:ext>
            </a:extLst>
          </p:cNvPr>
          <p:cNvSpPr>
            <a:spLocks noGrp="1"/>
          </p:cNvSpPr>
          <p:nvPr>
            <p:ph type="ftr" sz="quarter" idx="11"/>
          </p:nvPr>
        </p:nvSpPr>
        <p:spPr/>
        <p:txBody>
          <a:bodyPr/>
          <a:lstStyle/>
          <a:p>
            <a:endParaRPr lang="es-BO"/>
          </a:p>
        </p:txBody>
      </p:sp>
      <p:sp>
        <p:nvSpPr>
          <p:cNvPr id="5" name="Marcador de número de diapositiva 4">
            <a:extLst>
              <a:ext uri="{FF2B5EF4-FFF2-40B4-BE49-F238E27FC236}">
                <a16:creationId xmlns:a16="http://schemas.microsoft.com/office/drawing/2014/main" id="{1FE04778-3F91-033F-EB9D-0D5173BDBD0B}"/>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85150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770D180-2A3D-540C-6C48-D2505B4C7D01}"/>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3" name="Marcador de pie de página 2">
            <a:extLst>
              <a:ext uri="{FF2B5EF4-FFF2-40B4-BE49-F238E27FC236}">
                <a16:creationId xmlns:a16="http://schemas.microsoft.com/office/drawing/2014/main" id="{287D74CD-3CF1-162A-5B80-D8A34C176CF2}"/>
              </a:ext>
            </a:extLst>
          </p:cNvPr>
          <p:cNvSpPr>
            <a:spLocks noGrp="1"/>
          </p:cNvSpPr>
          <p:nvPr>
            <p:ph type="ftr" sz="quarter" idx="11"/>
          </p:nvPr>
        </p:nvSpPr>
        <p:spPr/>
        <p:txBody>
          <a:bodyPr/>
          <a:lstStyle/>
          <a:p>
            <a:endParaRPr lang="es-BO"/>
          </a:p>
        </p:txBody>
      </p:sp>
      <p:sp>
        <p:nvSpPr>
          <p:cNvPr id="4" name="Marcador de número de diapositiva 3">
            <a:extLst>
              <a:ext uri="{FF2B5EF4-FFF2-40B4-BE49-F238E27FC236}">
                <a16:creationId xmlns:a16="http://schemas.microsoft.com/office/drawing/2014/main" id="{98F2D74C-D442-F196-AEE6-B69DB6C23C80}"/>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475117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AFA1B-239D-E134-B91C-F4E84AE0D2C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contenido 2">
            <a:extLst>
              <a:ext uri="{FF2B5EF4-FFF2-40B4-BE49-F238E27FC236}">
                <a16:creationId xmlns:a16="http://schemas.microsoft.com/office/drawing/2014/main" id="{17DD10D4-07FB-FD20-490C-6D75AA313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texto 3">
            <a:extLst>
              <a:ext uri="{FF2B5EF4-FFF2-40B4-BE49-F238E27FC236}">
                <a16:creationId xmlns:a16="http://schemas.microsoft.com/office/drawing/2014/main" id="{E80723B2-D788-8E13-1051-F70B933AB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ACE87A6-42D0-2862-CC9A-795384E6CF5E}"/>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6" name="Marcador de pie de página 5">
            <a:extLst>
              <a:ext uri="{FF2B5EF4-FFF2-40B4-BE49-F238E27FC236}">
                <a16:creationId xmlns:a16="http://schemas.microsoft.com/office/drawing/2014/main" id="{4CB782F0-4A30-250B-C2A3-7C7A5417CFD7}"/>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EA47BF52-8675-DEF0-532F-8BFE52B5462E}"/>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2331662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AF52C-C1B5-7F15-F760-AD0ED6A6E7A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BO"/>
          </a:p>
        </p:txBody>
      </p:sp>
      <p:sp>
        <p:nvSpPr>
          <p:cNvPr id="3" name="Marcador de posición de imagen 2">
            <a:extLst>
              <a:ext uri="{FF2B5EF4-FFF2-40B4-BE49-F238E27FC236}">
                <a16:creationId xmlns:a16="http://schemas.microsoft.com/office/drawing/2014/main" id="{9E85C4CC-9864-C98E-2D93-A50777008C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BO"/>
          </a:p>
        </p:txBody>
      </p:sp>
      <p:sp>
        <p:nvSpPr>
          <p:cNvPr id="4" name="Marcador de texto 3">
            <a:extLst>
              <a:ext uri="{FF2B5EF4-FFF2-40B4-BE49-F238E27FC236}">
                <a16:creationId xmlns:a16="http://schemas.microsoft.com/office/drawing/2014/main" id="{D9B1BADD-BBAF-4092-F2C1-6B38E9A24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FCB7379-F217-0B1A-3911-21CCB94C18C4}"/>
              </a:ext>
            </a:extLst>
          </p:cNvPr>
          <p:cNvSpPr>
            <a:spLocks noGrp="1"/>
          </p:cNvSpPr>
          <p:nvPr>
            <p:ph type="dt" sz="half" idx="10"/>
          </p:nvPr>
        </p:nvSpPr>
        <p:spPr/>
        <p:txBody>
          <a:bodyPr/>
          <a:lstStyle/>
          <a:p>
            <a:fld id="{4DD2F1F0-3B58-4B73-8DE6-8E1D5DF808D6}" type="datetimeFigureOut">
              <a:rPr lang="es-BO" smtClean="0"/>
              <a:t>30/11/2022</a:t>
            </a:fld>
            <a:endParaRPr lang="es-BO"/>
          </a:p>
        </p:txBody>
      </p:sp>
      <p:sp>
        <p:nvSpPr>
          <p:cNvPr id="6" name="Marcador de pie de página 5">
            <a:extLst>
              <a:ext uri="{FF2B5EF4-FFF2-40B4-BE49-F238E27FC236}">
                <a16:creationId xmlns:a16="http://schemas.microsoft.com/office/drawing/2014/main" id="{CA4D1034-3C97-C4C7-D222-16D58F5FF7C0}"/>
              </a:ext>
            </a:extLst>
          </p:cNvPr>
          <p:cNvSpPr>
            <a:spLocks noGrp="1"/>
          </p:cNvSpPr>
          <p:nvPr>
            <p:ph type="ftr" sz="quarter" idx="11"/>
          </p:nvPr>
        </p:nvSpPr>
        <p:spPr/>
        <p:txBody>
          <a:bodyPr/>
          <a:lstStyle/>
          <a:p>
            <a:endParaRPr lang="es-BO"/>
          </a:p>
        </p:txBody>
      </p:sp>
      <p:sp>
        <p:nvSpPr>
          <p:cNvPr id="7" name="Marcador de número de diapositiva 6">
            <a:extLst>
              <a:ext uri="{FF2B5EF4-FFF2-40B4-BE49-F238E27FC236}">
                <a16:creationId xmlns:a16="http://schemas.microsoft.com/office/drawing/2014/main" id="{E17F74BB-DBD9-21B7-DCB9-F74E492AFFF8}"/>
              </a:ext>
            </a:extLst>
          </p:cNvPr>
          <p:cNvSpPr>
            <a:spLocks noGrp="1"/>
          </p:cNvSpPr>
          <p:nvPr>
            <p:ph type="sldNum" sz="quarter" idx="12"/>
          </p:nvPr>
        </p:nvSpPr>
        <p:spPr/>
        <p:txBody>
          <a:bodyPr/>
          <a:lstStyle/>
          <a:p>
            <a:fld id="{74E23FAF-686B-4E90-8FAB-E69D27BCCC10}" type="slidenum">
              <a:rPr lang="es-BO" smtClean="0"/>
              <a:t>‹Nº›</a:t>
            </a:fld>
            <a:endParaRPr lang="es-BO"/>
          </a:p>
        </p:txBody>
      </p:sp>
    </p:spTree>
    <p:extLst>
      <p:ext uri="{BB962C8B-B14F-4D97-AF65-F5344CB8AC3E}">
        <p14:creationId xmlns:p14="http://schemas.microsoft.com/office/powerpoint/2010/main" val="2928967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2552026-2907-28FD-0828-22B22493C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BO"/>
          </a:p>
        </p:txBody>
      </p:sp>
      <p:sp>
        <p:nvSpPr>
          <p:cNvPr id="3" name="Marcador de texto 2">
            <a:extLst>
              <a:ext uri="{FF2B5EF4-FFF2-40B4-BE49-F238E27FC236}">
                <a16:creationId xmlns:a16="http://schemas.microsoft.com/office/drawing/2014/main" id="{6DAA2020-1936-3741-0E50-B6ED51FEE1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4" name="Marcador de fecha 3">
            <a:extLst>
              <a:ext uri="{FF2B5EF4-FFF2-40B4-BE49-F238E27FC236}">
                <a16:creationId xmlns:a16="http://schemas.microsoft.com/office/drawing/2014/main" id="{55C31D02-F806-E10F-E56E-48F6107E8F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D2F1F0-3B58-4B73-8DE6-8E1D5DF808D6}" type="datetimeFigureOut">
              <a:rPr lang="es-BO" smtClean="0"/>
              <a:t>30/11/2022</a:t>
            </a:fld>
            <a:endParaRPr lang="es-BO"/>
          </a:p>
        </p:txBody>
      </p:sp>
      <p:sp>
        <p:nvSpPr>
          <p:cNvPr id="5" name="Marcador de pie de página 4">
            <a:extLst>
              <a:ext uri="{FF2B5EF4-FFF2-40B4-BE49-F238E27FC236}">
                <a16:creationId xmlns:a16="http://schemas.microsoft.com/office/drawing/2014/main" id="{538E3160-7890-8AA2-8835-825A5BA8E9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BO"/>
          </a:p>
        </p:txBody>
      </p:sp>
      <p:sp>
        <p:nvSpPr>
          <p:cNvPr id="6" name="Marcador de número de diapositiva 5">
            <a:extLst>
              <a:ext uri="{FF2B5EF4-FFF2-40B4-BE49-F238E27FC236}">
                <a16:creationId xmlns:a16="http://schemas.microsoft.com/office/drawing/2014/main" id="{C6D13A02-66B2-B241-4CE6-30E0B4489E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23FAF-686B-4E90-8FAB-E69D27BCCC10}" type="slidenum">
              <a:rPr lang="es-BO" smtClean="0"/>
              <a:t>‹Nº›</a:t>
            </a:fld>
            <a:endParaRPr lang="es-BO"/>
          </a:p>
        </p:txBody>
      </p:sp>
    </p:spTree>
    <p:extLst>
      <p:ext uri="{BB962C8B-B14F-4D97-AF65-F5344CB8AC3E}">
        <p14:creationId xmlns:p14="http://schemas.microsoft.com/office/powerpoint/2010/main" val="3586533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B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governance: la importancia de una buena gestión de los datos - PiperLab">
            <a:extLst>
              <a:ext uri="{FF2B5EF4-FFF2-40B4-BE49-F238E27FC236}">
                <a16:creationId xmlns:a16="http://schemas.microsoft.com/office/drawing/2014/main" id="{E7E634DB-F34A-7B76-2259-E474F0BFA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545EE6C-74B5-E6E2-FA50-4B4E84213B4B}"/>
              </a:ext>
            </a:extLst>
          </p:cNvPr>
          <p:cNvSpPr>
            <a:spLocks noGrp="1"/>
          </p:cNvSpPr>
          <p:nvPr>
            <p:ph type="ctrTitle"/>
          </p:nvPr>
        </p:nvSpPr>
        <p:spPr>
          <a:xfrm>
            <a:off x="1264024" y="339666"/>
            <a:ext cx="9403976" cy="3276880"/>
          </a:xfrm>
        </p:spPr>
        <p:txBody>
          <a:bodyPr>
            <a:normAutofit/>
          </a:bodyPr>
          <a:lstStyle/>
          <a:p>
            <a:r>
              <a:rPr lang="es-BO" sz="8800" dirty="0">
                <a:solidFill>
                  <a:schemeClr val="bg1"/>
                </a:solidFill>
                <a:latin typeface="Bodoni MT Black" panose="02070A03080606020203" pitchFamily="18" charset="0"/>
              </a:rPr>
              <a:t>ESTRUCTURA DE DATOS</a:t>
            </a:r>
          </a:p>
        </p:txBody>
      </p:sp>
      <p:sp>
        <p:nvSpPr>
          <p:cNvPr id="3" name="Subtítulo 2">
            <a:extLst>
              <a:ext uri="{FF2B5EF4-FFF2-40B4-BE49-F238E27FC236}">
                <a16:creationId xmlns:a16="http://schemas.microsoft.com/office/drawing/2014/main" id="{5CB01C8D-F09D-25BE-3DB0-433565ED905B}"/>
              </a:ext>
            </a:extLst>
          </p:cNvPr>
          <p:cNvSpPr>
            <a:spLocks noGrp="1"/>
          </p:cNvSpPr>
          <p:nvPr>
            <p:ph type="subTitle" idx="1"/>
          </p:nvPr>
        </p:nvSpPr>
        <p:spPr>
          <a:xfrm>
            <a:off x="-923365" y="4319215"/>
            <a:ext cx="9144000" cy="1655762"/>
          </a:xfrm>
        </p:spPr>
        <p:txBody>
          <a:bodyPr/>
          <a:lstStyle/>
          <a:p>
            <a:r>
              <a:rPr lang="es-BO" dirty="0">
                <a:solidFill>
                  <a:schemeClr val="bg1"/>
                </a:solidFill>
                <a:latin typeface="Bodoni MT Black" panose="02070A03080606020203" pitchFamily="18" charset="0"/>
              </a:rPr>
              <a:t>PATRICIO ALFREDO QUISPE CONDORI</a:t>
            </a:r>
          </a:p>
          <a:p>
            <a:r>
              <a:rPr lang="es-BO" dirty="0">
                <a:solidFill>
                  <a:schemeClr val="bg1"/>
                </a:solidFill>
                <a:latin typeface="Bodoni MT Black" panose="02070A03080606020203" pitchFamily="18" charset="0"/>
              </a:rPr>
              <a:t>SIS15240990</a:t>
            </a:r>
          </a:p>
          <a:p>
            <a:r>
              <a:rPr lang="es-BO" dirty="0">
                <a:solidFill>
                  <a:schemeClr val="bg1"/>
                </a:solidFill>
                <a:latin typeface="Bodoni MT Black" panose="02070A03080606020203" pitchFamily="18" charset="0"/>
              </a:rPr>
              <a:t>WILLIAM RODDY BARRA PAREDES</a:t>
            </a:r>
          </a:p>
        </p:txBody>
      </p:sp>
    </p:spTree>
    <p:extLst>
      <p:ext uri="{BB962C8B-B14F-4D97-AF65-F5344CB8AC3E}">
        <p14:creationId xmlns:p14="http://schemas.microsoft.com/office/powerpoint/2010/main" val="60052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4B989A-E06E-808B-D301-D3E21F8B8FF7}"/>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70A266D8-B32D-FD51-83D2-C01AEA7E0B16}"/>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36F96CE9-8F70-8D87-DE3E-6EB675210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AB9C7DC6-356E-7343-B246-796FB23C0C09}"/>
              </a:ext>
            </a:extLst>
          </p:cNvPr>
          <p:cNvSpPr txBox="1"/>
          <p:nvPr/>
        </p:nvSpPr>
        <p:spPr>
          <a:xfrm>
            <a:off x="1411706" y="681037"/>
            <a:ext cx="8919410" cy="1200329"/>
          </a:xfrm>
          <a:prstGeom prst="rect">
            <a:avLst/>
          </a:prstGeom>
          <a:noFill/>
        </p:spPr>
        <p:txBody>
          <a:bodyPr wrap="square">
            <a:spAutoFit/>
          </a:bodyPr>
          <a:lstStyle/>
          <a:p>
            <a:pPr algn="ctr"/>
            <a:r>
              <a:rPr lang="es-BO" sz="3600" dirty="0">
                <a:solidFill>
                  <a:schemeClr val="bg1"/>
                </a:solidFill>
                <a:latin typeface="Bodoni MT Black" panose="02070A03080606020203" pitchFamily="18" charset="0"/>
              </a:rPr>
              <a:t>¿A que se refiere método </a:t>
            </a:r>
            <a:r>
              <a:rPr lang="es-BO" sz="3600" dirty="0" err="1">
                <a:solidFill>
                  <a:schemeClr val="bg1"/>
                </a:solidFill>
                <a:latin typeface="Bodoni MT Black" panose="02070A03080606020203" pitchFamily="18" charset="0"/>
              </a:rPr>
              <a:t>esVacia</a:t>
            </a:r>
            <a:r>
              <a:rPr lang="es-BO" sz="3600" dirty="0">
                <a:solidFill>
                  <a:schemeClr val="bg1"/>
                </a:solidFill>
                <a:latin typeface="Bodoni MT Black" panose="02070A03080606020203" pitchFamily="18" charset="0"/>
              </a:rPr>
              <a:t>() y </a:t>
            </a:r>
            <a:r>
              <a:rPr lang="es-BO" sz="3600" dirty="0" err="1">
                <a:solidFill>
                  <a:schemeClr val="bg1"/>
                </a:solidFill>
                <a:latin typeface="Bodoni MT Black" panose="02070A03080606020203" pitchFamily="18" charset="0"/>
              </a:rPr>
              <a:t>esLlena</a:t>
            </a:r>
            <a:r>
              <a:rPr lang="es-BO" sz="3600" dirty="0">
                <a:solidFill>
                  <a:schemeClr val="bg1"/>
                </a:solidFill>
                <a:latin typeface="Bodoni MT Black" panose="02070A03080606020203" pitchFamily="18" charset="0"/>
              </a:rPr>
              <a:t>() en una COLA?</a:t>
            </a:r>
            <a:endParaRPr lang="es-BO" sz="3600" dirty="0"/>
          </a:p>
        </p:txBody>
      </p:sp>
      <p:sp>
        <p:nvSpPr>
          <p:cNvPr id="9" name="CuadroTexto 8">
            <a:extLst>
              <a:ext uri="{FF2B5EF4-FFF2-40B4-BE49-F238E27FC236}">
                <a16:creationId xmlns:a16="http://schemas.microsoft.com/office/drawing/2014/main" id="{100BEDBD-F750-F6A6-8BE8-5673DDDED373}"/>
              </a:ext>
            </a:extLst>
          </p:cNvPr>
          <p:cNvSpPr txBox="1"/>
          <p:nvPr/>
        </p:nvSpPr>
        <p:spPr>
          <a:xfrm>
            <a:off x="1588169" y="2702202"/>
            <a:ext cx="3112168" cy="1477328"/>
          </a:xfrm>
          <a:prstGeom prst="rect">
            <a:avLst/>
          </a:prstGeom>
          <a:noFill/>
        </p:spPr>
        <p:txBody>
          <a:bodyPr wrap="square">
            <a:spAutoFit/>
          </a:bodyPr>
          <a:lstStyle/>
          <a:p>
            <a:pPr marL="152400" indent="0" algn="ctr">
              <a:buNone/>
            </a:pPr>
            <a:r>
              <a:rPr lang="es-ES" sz="1800" b="0" i="0" dirty="0">
                <a:solidFill>
                  <a:schemeClr val="bg1"/>
                </a:solidFill>
                <a:effectLst/>
                <a:latin typeface="Comic Sans MS" panose="030F0702030302020204" pitchFamily="66" charset="0"/>
              </a:rPr>
              <a:t>retorna verdad o falso si la Pila esta vacía, es decir que no tiene ningún elemento, retorna un </a:t>
            </a:r>
            <a:r>
              <a:rPr lang="es-ES" sz="1800" b="0" i="0" dirty="0" err="1">
                <a:solidFill>
                  <a:schemeClr val="bg1"/>
                </a:solidFill>
                <a:effectLst/>
                <a:latin typeface="Comic Sans MS" panose="030F0702030302020204" pitchFamily="66" charset="0"/>
              </a:rPr>
              <a:t>boolean</a:t>
            </a:r>
            <a:r>
              <a:rPr lang="es-ES" sz="1800" b="0" i="0" dirty="0">
                <a:solidFill>
                  <a:schemeClr val="bg1"/>
                </a:solidFill>
                <a:effectLst/>
                <a:latin typeface="Comic Sans MS" panose="030F0702030302020204" pitchFamily="66" charset="0"/>
              </a:rPr>
              <a:t>.</a:t>
            </a:r>
            <a:endParaRPr lang="es-ES" sz="1800" dirty="0">
              <a:solidFill>
                <a:schemeClr val="bg1"/>
              </a:solidFill>
              <a:latin typeface="Comic Sans MS" panose="030F0702030302020204" pitchFamily="66" charset="0"/>
            </a:endParaRPr>
          </a:p>
        </p:txBody>
      </p:sp>
      <p:sp>
        <p:nvSpPr>
          <p:cNvPr id="12" name="CuadroTexto 11">
            <a:extLst>
              <a:ext uri="{FF2B5EF4-FFF2-40B4-BE49-F238E27FC236}">
                <a16:creationId xmlns:a16="http://schemas.microsoft.com/office/drawing/2014/main" id="{7A8C367F-E005-11B0-CB69-411D5DAC14AB}"/>
              </a:ext>
            </a:extLst>
          </p:cNvPr>
          <p:cNvSpPr txBox="1"/>
          <p:nvPr/>
        </p:nvSpPr>
        <p:spPr>
          <a:xfrm>
            <a:off x="6044867" y="2757214"/>
            <a:ext cx="5135478" cy="1200329"/>
          </a:xfrm>
          <a:prstGeom prst="rect">
            <a:avLst/>
          </a:prstGeom>
          <a:noFill/>
        </p:spPr>
        <p:txBody>
          <a:bodyPr wrap="square">
            <a:spAutoFit/>
          </a:bodyPr>
          <a:lstStyle/>
          <a:p>
            <a:pPr marL="152400" indent="0" algn="ctr">
              <a:buNone/>
            </a:pPr>
            <a:r>
              <a:rPr lang="es-ES" sz="1800" dirty="0">
                <a:solidFill>
                  <a:schemeClr val="bg1"/>
                </a:solidFill>
                <a:latin typeface="Comic Sans MS" panose="030F0702030302020204" pitchFamily="66" charset="0"/>
              </a:rPr>
              <a:t>retorna verdad si es que la cola esta llena, pasa</a:t>
            </a:r>
            <a:r>
              <a:rPr lang="es-ES" sz="1800" b="0" i="0" dirty="0">
                <a:solidFill>
                  <a:schemeClr val="bg1"/>
                </a:solidFill>
                <a:effectLst/>
                <a:latin typeface="Comic Sans MS" panose="030F0702030302020204" pitchFamily="66" charset="0"/>
              </a:rPr>
              <a:t> cuando se ha llenado todo el vector, la cantidad de elemento que permite la cola lo determina la variable MAXIMO.</a:t>
            </a:r>
            <a:endParaRPr lang="es-ES" sz="1800"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3930733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4CCA4B-1606-08BD-9B55-30E2239DEFA9}"/>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6B1F7C7B-E61F-1BAC-E0FF-32ED6EB46204}"/>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2D9179BE-5314-7043-8925-043F36276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5AB4F6B5-2FF1-7581-CAF5-FDB8D5F9ECE0}"/>
              </a:ext>
            </a:extLst>
          </p:cNvPr>
          <p:cNvSpPr txBox="1"/>
          <p:nvPr/>
        </p:nvSpPr>
        <p:spPr>
          <a:xfrm>
            <a:off x="1892969" y="500095"/>
            <a:ext cx="7988968" cy="1323439"/>
          </a:xfrm>
          <a:prstGeom prst="rect">
            <a:avLst/>
          </a:prstGeom>
          <a:noFill/>
        </p:spPr>
        <p:txBody>
          <a:bodyPr wrap="square">
            <a:spAutoFit/>
          </a:bodyPr>
          <a:lstStyle/>
          <a:p>
            <a:pPr algn="ctr"/>
            <a:r>
              <a:rPr lang="es-BO" sz="4000" dirty="0">
                <a:solidFill>
                  <a:schemeClr val="bg1"/>
                </a:solidFill>
                <a:latin typeface="Bodoni MT Black" panose="02070A03080606020203" pitchFamily="18" charset="0"/>
              </a:rPr>
              <a:t>¿Qué son los métodos estáticos en JAVA?</a:t>
            </a:r>
            <a:endParaRPr lang="es-BO" sz="4000" dirty="0"/>
          </a:p>
        </p:txBody>
      </p:sp>
      <p:sp>
        <p:nvSpPr>
          <p:cNvPr id="9" name="CuadroTexto 8">
            <a:extLst>
              <a:ext uri="{FF2B5EF4-FFF2-40B4-BE49-F238E27FC236}">
                <a16:creationId xmlns:a16="http://schemas.microsoft.com/office/drawing/2014/main" id="{5A2D9D89-5D1D-7EEA-732C-42B6FF0611BC}"/>
              </a:ext>
            </a:extLst>
          </p:cNvPr>
          <p:cNvSpPr txBox="1"/>
          <p:nvPr/>
        </p:nvSpPr>
        <p:spPr>
          <a:xfrm>
            <a:off x="1892969" y="2055813"/>
            <a:ext cx="7716252" cy="3693319"/>
          </a:xfrm>
          <a:prstGeom prst="rect">
            <a:avLst/>
          </a:prstGeom>
          <a:noFill/>
        </p:spPr>
        <p:txBody>
          <a:bodyPr wrap="square">
            <a:spAutoFit/>
          </a:bodyPr>
          <a:lstStyle/>
          <a:p>
            <a:pPr marL="152400" indent="0">
              <a:buNone/>
            </a:pPr>
            <a:r>
              <a:rPr lang="es-ES" b="0" i="0" dirty="0">
                <a:solidFill>
                  <a:schemeClr val="bg1"/>
                </a:solidFill>
                <a:effectLst/>
                <a:latin typeface="Comic Sans MS" panose="030F0702030302020204" pitchFamily="66" charset="0"/>
              </a:rPr>
              <a:t>El método estático en Java es un método que pertenece a la clase y no al objeto. Un método estático solo puede acceder a datos estáticos.</a:t>
            </a:r>
          </a:p>
          <a:p>
            <a:pPr marL="152400" indent="0">
              <a:buNone/>
            </a:pPr>
            <a:endParaRPr lang="es-ES" b="0" i="0" dirty="0">
              <a:solidFill>
                <a:schemeClr val="bg1"/>
              </a:solidFill>
              <a:effectLst/>
              <a:latin typeface="Comic Sans MS" panose="030F0702030302020204" pitchFamily="66" charset="0"/>
            </a:endParaRPr>
          </a:p>
          <a:p>
            <a:pPr lvl="1">
              <a:buFont typeface="Arial" panose="020B0604020202020204" pitchFamily="34" charset="0"/>
              <a:buChar char="•"/>
            </a:pPr>
            <a:r>
              <a:rPr lang="es-ES" b="0" i="0" dirty="0">
                <a:solidFill>
                  <a:schemeClr val="bg1"/>
                </a:solidFill>
                <a:effectLst/>
                <a:latin typeface="Comic Sans MS" panose="030F0702030302020204" pitchFamily="66" charset="0"/>
              </a:rPr>
              <a:t>Es un método que pertenece a la clase y no al objeto (instancia)</a:t>
            </a:r>
          </a:p>
          <a:p>
            <a:pPr lvl="1">
              <a:buFont typeface="Arial" panose="020B0604020202020204" pitchFamily="34" charset="0"/>
              <a:buChar char="•"/>
            </a:pPr>
            <a:r>
              <a:rPr lang="es-ES" b="0" i="0" dirty="0">
                <a:solidFill>
                  <a:schemeClr val="bg1"/>
                </a:solidFill>
                <a:effectLst/>
                <a:latin typeface="Comic Sans MS" panose="030F0702030302020204" pitchFamily="66" charset="0"/>
              </a:rPr>
              <a:t>Un método estático solo puede acceder a datos estáticos. No puede acceder a datos no estáticos (variables de instancia)</a:t>
            </a:r>
          </a:p>
          <a:p>
            <a:pPr lvl="1">
              <a:buFont typeface="Arial" panose="020B0604020202020204" pitchFamily="34" charset="0"/>
              <a:buChar char="•"/>
            </a:pPr>
            <a:r>
              <a:rPr lang="es-ES" b="0" i="0" dirty="0">
                <a:solidFill>
                  <a:schemeClr val="bg1"/>
                </a:solidFill>
                <a:effectLst/>
                <a:latin typeface="Comic Sans MS" panose="030F0702030302020204" pitchFamily="66" charset="0"/>
              </a:rPr>
              <a:t>Un método estático puede llamar solo a otros métodos estáticos y no puede invocar un método no estático a partir de él.</a:t>
            </a:r>
          </a:p>
          <a:p>
            <a:pPr lvl="1">
              <a:buFont typeface="Arial" panose="020B0604020202020204" pitchFamily="34" charset="0"/>
              <a:buChar char="•"/>
            </a:pPr>
            <a:r>
              <a:rPr lang="es-ES" b="0" i="0" dirty="0">
                <a:solidFill>
                  <a:schemeClr val="bg1"/>
                </a:solidFill>
                <a:effectLst/>
                <a:latin typeface="Comic Sans MS" panose="030F0702030302020204" pitchFamily="66" charset="0"/>
              </a:rPr>
              <a:t>Un método estático se puede acceder directamente por el nombre de la clase y no necesita ningún objeto</a:t>
            </a:r>
          </a:p>
          <a:p>
            <a:pPr lvl="1">
              <a:buFont typeface="Arial" panose="020B0604020202020204" pitchFamily="34" charset="0"/>
              <a:buChar char="•"/>
            </a:pPr>
            <a:r>
              <a:rPr lang="es-ES" b="0" i="0" dirty="0">
                <a:solidFill>
                  <a:schemeClr val="bg1"/>
                </a:solidFill>
                <a:effectLst/>
                <a:latin typeface="Comic Sans MS" panose="030F0702030302020204" pitchFamily="66" charset="0"/>
              </a:rPr>
              <a:t>Un método estático no puede hacer referencia a “este” o “super” palabras clave de todos modos</a:t>
            </a:r>
          </a:p>
        </p:txBody>
      </p:sp>
    </p:spTree>
    <p:extLst>
      <p:ext uri="{BB962C8B-B14F-4D97-AF65-F5344CB8AC3E}">
        <p14:creationId xmlns:p14="http://schemas.microsoft.com/office/powerpoint/2010/main" val="3589693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16D22A-67F0-F38F-F999-CDEE4AC8BED2}"/>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18D0DF0F-7638-173B-9361-D27820A8BD44}"/>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CD7EEB96-DE0B-4816-855C-770242AD3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13CF44B0-7964-B7FC-542A-DDAA1DBF64F2}"/>
              </a:ext>
            </a:extLst>
          </p:cNvPr>
          <p:cNvPicPr>
            <a:picLocks noChangeAspect="1"/>
          </p:cNvPicPr>
          <p:nvPr/>
        </p:nvPicPr>
        <p:blipFill>
          <a:blip r:embed="rId3"/>
          <a:stretch>
            <a:fillRect/>
          </a:stretch>
        </p:blipFill>
        <p:spPr>
          <a:xfrm>
            <a:off x="3935542" y="1027906"/>
            <a:ext cx="4320914" cy="4351338"/>
          </a:xfrm>
          <a:prstGeom prst="rect">
            <a:avLst/>
          </a:prstGeom>
        </p:spPr>
      </p:pic>
    </p:spTree>
    <p:extLst>
      <p:ext uri="{BB962C8B-B14F-4D97-AF65-F5344CB8AC3E}">
        <p14:creationId xmlns:p14="http://schemas.microsoft.com/office/powerpoint/2010/main" val="1350883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91E82-E232-DA31-9FD7-3B81F6E5D24A}"/>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98048EF0-B351-E495-7081-E56B9BE729B7}"/>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250CE070-3561-7336-3B8D-D1254C493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DFDCA590-1FAB-AC3F-81B5-5F3B6700461E}"/>
              </a:ext>
            </a:extLst>
          </p:cNvPr>
          <p:cNvPicPr>
            <a:picLocks noChangeAspect="1"/>
          </p:cNvPicPr>
          <p:nvPr/>
        </p:nvPicPr>
        <p:blipFill>
          <a:blip r:embed="rId3"/>
          <a:stretch>
            <a:fillRect/>
          </a:stretch>
        </p:blipFill>
        <p:spPr>
          <a:xfrm>
            <a:off x="3507468" y="63717"/>
            <a:ext cx="5797896" cy="6429158"/>
          </a:xfrm>
          <a:prstGeom prst="rect">
            <a:avLst/>
          </a:prstGeom>
        </p:spPr>
      </p:pic>
    </p:spTree>
    <p:extLst>
      <p:ext uri="{BB962C8B-B14F-4D97-AF65-F5344CB8AC3E}">
        <p14:creationId xmlns:p14="http://schemas.microsoft.com/office/powerpoint/2010/main" val="2948850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644C98-2132-31C1-3079-AC70C206F176}"/>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2428D74C-98BA-DDBC-7F00-722DF7F5D3A7}"/>
              </a:ext>
            </a:extLst>
          </p:cNvPr>
          <p:cNvSpPr>
            <a:spLocks noGrp="1"/>
          </p:cNvSpPr>
          <p:nvPr>
            <p:ph idx="1"/>
          </p:nvPr>
        </p:nvSpPr>
        <p:spPr/>
        <p:txBody>
          <a:bodyPr/>
          <a:lstStyle/>
          <a:p>
            <a:endParaRPr lang="es-BO" dirty="0"/>
          </a:p>
        </p:txBody>
      </p:sp>
      <p:pic>
        <p:nvPicPr>
          <p:cNvPr id="4" name="Picture 2" descr="Data governance: la importancia de una buena gestión de los datos - PiperLab">
            <a:extLst>
              <a:ext uri="{FF2B5EF4-FFF2-40B4-BE49-F238E27FC236}">
                <a16:creationId xmlns:a16="http://schemas.microsoft.com/office/drawing/2014/main" id="{941FFB35-17ED-7481-8DB5-0E5BD8BFB6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FD6EC706-FDBD-5198-559B-FBD1282F8FA3}"/>
              </a:ext>
            </a:extLst>
          </p:cNvPr>
          <p:cNvPicPr>
            <a:picLocks noChangeAspect="1"/>
          </p:cNvPicPr>
          <p:nvPr/>
        </p:nvPicPr>
        <p:blipFill>
          <a:blip r:embed="rId3"/>
          <a:stretch>
            <a:fillRect/>
          </a:stretch>
        </p:blipFill>
        <p:spPr>
          <a:xfrm>
            <a:off x="98612" y="234014"/>
            <a:ext cx="3648625" cy="4196889"/>
          </a:xfrm>
          <a:prstGeom prst="rect">
            <a:avLst/>
          </a:prstGeom>
        </p:spPr>
      </p:pic>
      <p:pic>
        <p:nvPicPr>
          <p:cNvPr id="10" name="Imagen 9">
            <a:extLst>
              <a:ext uri="{FF2B5EF4-FFF2-40B4-BE49-F238E27FC236}">
                <a16:creationId xmlns:a16="http://schemas.microsoft.com/office/drawing/2014/main" id="{F9DAC511-BA6A-9C61-B58A-9FBFEFCD3AEB}"/>
              </a:ext>
            </a:extLst>
          </p:cNvPr>
          <p:cNvPicPr>
            <a:picLocks noChangeAspect="1"/>
          </p:cNvPicPr>
          <p:nvPr/>
        </p:nvPicPr>
        <p:blipFill>
          <a:blip r:embed="rId4"/>
          <a:stretch>
            <a:fillRect/>
          </a:stretch>
        </p:blipFill>
        <p:spPr>
          <a:xfrm>
            <a:off x="3747237" y="160149"/>
            <a:ext cx="3841999" cy="6332726"/>
          </a:xfrm>
          <a:prstGeom prst="rect">
            <a:avLst/>
          </a:prstGeom>
        </p:spPr>
      </p:pic>
      <p:pic>
        <p:nvPicPr>
          <p:cNvPr id="12" name="Imagen 11">
            <a:extLst>
              <a:ext uri="{FF2B5EF4-FFF2-40B4-BE49-F238E27FC236}">
                <a16:creationId xmlns:a16="http://schemas.microsoft.com/office/drawing/2014/main" id="{8F707EF6-3BB4-4FD8-FF7C-014BBECDF056}"/>
              </a:ext>
            </a:extLst>
          </p:cNvPr>
          <p:cNvPicPr>
            <a:picLocks noChangeAspect="1"/>
          </p:cNvPicPr>
          <p:nvPr/>
        </p:nvPicPr>
        <p:blipFill>
          <a:blip r:embed="rId5"/>
          <a:stretch>
            <a:fillRect/>
          </a:stretch>
        </p:blipFill>
        <p:spPr>
          <a:xfrm>
            <a:off x="7589236" y="1062585"/>
            <a:ext cx="4490365" cy="3186178"/>
          </a:xfrm>
          <a:prstGeom prst="rect">
            <a:avLst/>
          </a:prstGeom>
        </p:spPr>
      </p:pic>
    </p:spTree>
    <p:extLst>
      <p:ext uri="{BB962C8B-B14F-4D97-AF65-F5344CB8AC3E}">
        <p14:creationId xmlns:p14="http://schemas.microsoft.com/office/powerpoint/2010/main" val="2692272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E639AC-B101-C0D0-D492-D2BC04E20054}"/>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BDED5A8C-C951-BF50-6FC9-AC2108456814}"/>
              </a:ext>
            </a:extLst>
          </p:cNvPr>
          <p:cNvSpPr>
            <a:spLocks noGrp="1"/>
          </p:cNvSpPr>
          <p:nvPr>
            <p:ph idx="1"/>
          </p:nvPr>
        </p:nvSpPr>
        <p:spPr/>
        <p:txBody>
          <a:bodyPr/>
          <a:lstStyle/>
          <a:p>
            <a:endParaRPr lang="es-BO" dirty="0"/>
          </a:p>
        </p:txBody>
      </p:sp>
      <p:pic>
        <p:nvPicPr>
          <p:cNvPr id="4" name="Picture 2" descr="Data governance: la importancia de una buena gestión de los datos - PiperLab">
            <a:extLst>
              <a:ext uri="{FF2B5EF4-FFF2-40B4-BE49-F238E27FC236}">
                <a16:creationId xmlns:a16="http://schemas.microsoft.com/office/drawing/2014/main" id="{11D46496-A1B9-4C0E-F640-081707AE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5DC84C79-2731-0A89-4E1F-1250FF8A0253}"/>
              </a:ext>
            </a:extLst>
          </p:cNvPr>
          <p:cNvPicPr>
            <a:picLocks noChangeAspect="1"/>
          </p:cNvPicPr>
          <p:nvPr/>
        </p:nvPicPr>
        <p:blipFill>
          <a:blip r:embed="rId3"/>
          <a:stretch>
            <a:fillRect/>
          </a:stretch>
        </p:blipFill>
        <p:spPr>
          <a:xfrm>
            <a:off x="582704" y="1485981"/>
            <a:ext cx="6324063" cy="4487295"/>
          </a:xfrm>
          <a:prstGeom prst="rect">
            <a:avLst/>
          </a:prstGeom>
        </p:spPr>
      </p:pic>
      <p:pic>
        <p:nvPicPr>
          <p:cNvPr id="9" name="Imagen 8">
            <a:extLst>
              <a:ext uri="{FF2B5EF4-FFF2-40B4-BE49-F238E27FC236}">
                <a16:creationId xmlns:a16="http://schemas.microsoft.com/office/drawing/2014/main" id="{A2696DE2-3BED-DD76-3AF9-A0B9B381D0A0}"/>
              </a:ext>
            </a:extLst>
          </p:cNvPr>
          <p:cNvPicPr>
            <a:picLocks noChangeAspect="1"/>
          </p:cNvPicPr>
          <p:nvPr/>
        </p:nvPicPr>
        <p:blipFill>
          <a:blip r:embed="rId4"/>
          <a:stretch>
            <a:fillRect/>
          </a:stretch>
        </p:blipFill>
        <p:spPr>
          <a:xfrm>
            <a:off x="676697" y="183293"/>
            <a:ext cx="3680151" cy="937563"/>
          </a:xfrm>
          <a:prstGeom prst="rect">
            <a:avLst/>
          </a:prstGeom>
        </p:spPr>
      </p:pic>
      <p:pic>
        <p:nvPicPr>
          <p:cNvPr id="11" name="Imagen 10">
            <a:extLst>
              <a:ext uri="{FF2B5EF4-FFF2-40B4-BE49-F238E27FC236}">
                <a16:creationId xmlns:a16="http://schemas.microsoft.com/office/drawing/2014/main" id="{097D06F9-1EFB-87FC-317F-E11C878DA03A}"/>
              </a:ext>
            </a:extLst>
          </p:cNvPr>
          <p:cNvPicPr>
            <a:picLocks noChangeAspect="1"/>
          </p:cNvPicPr>
          <p:nvPr/>
        </p:nvPicPr>
        <p:blipFill>
          <a:blip r:embed="rId5"/>
          <a:stretch>
            <a:fillRect/>
          </a:stretch>
        </p:blipFill>
        <p:spPr>
          <a:xfrm>
            <a:off x="7162263" y="190589"/>
            <a:ext cx="4244708" cy="6302286"/>
          </a:xfrm>
          <a:prstGeom prst="rect">
            <a:avLst/>
          </a:prstGeom>
        </p:spPr>
      </p:pic>
    </p:spTree>
    <p:extLst>
      <p:ext uri="{BB962C8B-B14F-4D97-AF65-F5344CB8AC3E}">
        <p14:creationId xmlns:p14="http://schemas.microsoft.com/office/powerpoint/2010/main" val="279305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E2339E-1693-A77E-0EDE-2BD9C15BB9D4}"/>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38C2B1F2-FEDD-E439-AE2D-8485D988E9FA}"/>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C11FCCD2-6B95-5C56-A713-F456B8F6B4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8B11A9FE-34FE-EC2B-9DD8-61610CBB13DA}"/>
              </a:ext>
            </a:extLst>
          </p:cNvPr>
          <p:cNvPicPr>
            <a:picLocks noChangeAspect="1"/>
          </p:cNvPicPr>
          <p:nvPr/>
        </p:nvPicPr>
        <p:blipFill>
          <a:blip r:embed="rId3"/>
          <a:stretch>
            <a:fillRect/>
          </a:stretch>
        </p:blipFill>
        <p:spPr>
          <a:xfrm>
            <a:off x="1937885" y="1559859"/>
            <a:ext cx="8538009" cy="2956624"/>
          </a:xfrm>
          <a:prstGeom prst="rect">
            <a:avLst/>
          </a:prstGeom>
        </p:spPr>
      </p:pic>
    </p:spTree>
    <p:extLst>
      <p:ext uri="{BB962C8B-B14F-4D97-AF65-F5344CB8AC3E}">
        <p14:creationId xmlns:p14="http://schemas.microsoft.com/office/powerpoint/2010/main" val="3850920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AEE46B-5C87-7C43-EC27-69184B353E94}"/>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76F05EAD-7FEF-B2C7-2B10-DAE4CC48BAC5}"/>
              </a:ext>
            </a:extLst>
          </p:cNvPr>
          <p:cNvSpPr>
            <a:spLocks noGrp="1"/>
          </p:cNvSpPr>
          <p:nvPr>
            <p:ph idx="1"/>
          </p:nvPr>
        </p:nvSpPr>
        <p:spPr/>
        <p:txBody>
          <a:bodyPr/>
          <a:lstStyle/>
          <a:p>
            <a:endParaRPr lang="es-BO" dirty="0"/>
          </a:p>
        </p:txBody>
      </p:sp>
      <p:pic>
        <p:nvPicPr>
          <p:cNvPr id="4" name="Picture 2" descr="Data governance: la importancia de una buena gestión de los datos - PiperLab">
            <a:extLst>
              <a:ext uri="{FF2B5EF4-FFF2-40B4-BE49-F238E27FC236}">
                <a16:creationId xmlns:a16="http://schemas.microsoft.com/office/drawing/2014/main" id="{A2308853-09E8-4E46-26D8-C0C9F55B6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9463BE4C-C70C-FF6C-2340-28D648AABAC2}"/>
              </a:ext>
            </a:extLst>
          </p:cNvPr>
          <p:cNvPicPr>
            <a:picLocks noChangeAspect="1"/>
          </p:cNvPicPr>
          <p:nvPr/>
        </p:nvPicPr>
        <p:blipFill>
          <a:blip r:embed="rId3"/>
          <a:stretch>
            <a:fillRect/>
          </a:stretch>
        </p:blipFill>
        <p:spPr>
          <a:xfrm>
            <a:off x="8518878" y="656649"/>
            <a:ext cx="3254022" cy="1828958"/>
          </a:xfrm>
          <a:prstGeom prst="rect">
            <a:avLst/>
          </a:prstGeom>
        </p:spPr>
      </p:pic>
      <p:pic>
        <p:nvPicPr>
          <p:cNvPr id="8" name="Imagen 7">
            <a:extLst>
              <a:ext uri="{FF2B5EF4-FFF2-40B4-BE49-F238E27FC236}">
                <a16:creationId xmlns:a16="http://schemas.microsoft.com/office/drawing/2014/main" id="{B68D5F11-8E89-14AC-6A12-B15FACCC8462}"/>
              </a:ext>
            </a:extLst>
          </p:cNvPr>
          <p:cNvPicPr>
            <a:picLocks noChangeAspect="1"/>
          </p:cNvPicPr>
          <p:nvPr/>
        </p:nvPicPr>
        <p:blipFill>
          <a:blip r:embed="rId4"/>
          <a:stretch>
            <a:fillRect/>
          </a:stretch>
        </p:blipFill>
        <p:spPr>
          <a:xfrm>
            <a:off x="9107152" y="3142256"/>
            <a:ext cx="2149026" cy="1836579"/>
          </a:xfrm>
          <a:prstGeom prst="rect">
            <a:avLst/>
          </a:prstGeom>
        </p:spPr>
      </p:pic>
      <p:pic>
        <p:nvPicPr>
          <p:cNvPr id="10" name="Imagen 9">
            <a:extLst>
              <a:ext uri="{FF2B5EF4-FFF2-40B4-BE49-F238E27FC236}">
                <a16:creationId xmlns:a16="http://schemas.microsoft.com/office/drawing/2014/main" id="{B93330F3-1A09-AA4E-24A8-7A7B75FD97E7}"/>
              </a:ext>
            </a:extLst>
          </p:cNvPr>
          <p:cNvPicPr>
            <a:picLocks noChangeAspect="1"/>
          </p:cNvPicPr>
          <p:nvPr/>
        </p:nvPicPr>
        <p:blipFill>
          <a:blip r:embed="rId5"/>
          <a:stretch>
            <a:fillRect/>
          </a:stretch>
        </p:blipFill>
        <p:spPr>
          <a:xfrm>
            <a:off x="381568" y="656649"/>
            <a:ext cx="7887383" cy="4366638"/>
          </a:xfrm>
          <a:prstGeom prst="rect">
            <a:avLst/>
          </a:prstGeom>
        </p:spPr>
      </p:pic>
    </p:spTree>
    <p:extLst>
      <p:ext uri="{BB962C8B-B14F-4D97-AF65-F5344CB8AC3E}">
        <p14:creationId xmlns:p14="http://schemas.microsoft.com/office/powerpoint/2010/main" val="4087184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540AE-757F-7216-6DE7-B6F3A13C09EF}"/>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A32733A8-C037-51EE-3367-211FB5D485F8}"/>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3DD417FC-784E-CF0E-EAA6-6E9D8C2942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05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A085E-F3E9-6E40-943C-7C9239427C7E}"/>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BB503B2D-CF6E-D52A-9A92-451E13747F91}"/>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458EC351-D8D8-534C-3CA4-ADCAB51EC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3BB0C24B-78D9-4DA0-34F9-997EEAAA0599}"/>
              </a:ext>
            </a:extLst>
          </p:cNvPr>
          <p:cNvPicPr>
            <a:picLocks noChangeAspect="1"/>
          </p:cNvPicPr>
          <p:nvPr/>
        </p:nvPicPr>
        <p:blipFill>
          <a:blip r:embed="rId3"/>
          <a:stretch>
            <a:fillRect/>
          </a:stretch>
        </p:blipFill>
        <p:spPr>
          <a:xfrm>
            <a:off x="511661" y="224118"/>
            <a:ext cx="5098629" cy="1398318"/>
          </a:xfrm>
          <a:prstGeom prst="rect">
            <a:avLst/>
          </a:prstGeom>
        </p:spPr>
      </p:pic>
      <p:pic>
        <p:nvPicPr>
          <p:cNvPr id="8" name="Imagen 7">
            <a:extLst>
              <a:ext uri="{FF2B5EF4-FFF2-40B4-BE49-F238E27FC236}">
                <a16:creationId xmlns:a16="http://schemas.microsoft.com/office/drawing/2014/main" id="{6E1246F6-B079-216F-C344-2969DF30BA67}"/>
              </a:ext>
            </a:extLst>
          </p:cNvPr>
          <p:cNvPicPr>
            <a:picLocks noChangeAspect="1"/>
          </p:cNvPicPr>
          <p:nvPr/>
        </p:nvPicPr>
        <p:blipFill>
          <a:blip r:embed="rId4"/>
          <a:stretch>
            <a:fillRect/>
          </a:stretch>
        </p:blipFill>
        <p:spPr>
          <a:xfrm>
            <a:off x="7969077" y="1120856"/>
            <a:ext cx="3711262" cy="3406435"/>
          </a:xfrm>
          <a:prstGeom prst="rect">
            <a:avLst/>
          </a:prstGeom>
        </p:spPr>
      </p:pic>
      <p:pic>
        <p:nvPicPr>
          <p:cNvPr id="10" name="Imagen 9">
            <a:extLst>
              <a:ext uri="{FF2B5EF4-FFF2-40B4-BE49-F238E27FC236}">
                <a16:creationId xmlns:a16="http://schemas.microsoft.com/office/drawing/2014/main" id="{989C7C13-254A-AB59-C75C-7112F31E3133}"/>
              </a:ext>
            </a:extLst>
          </p:cNvPr>
          <p:cNvPicPr>
            <a:picLocks noChangeAspect="1"/>
          </p:cNvPicPr>
          <p:nvPr/>
        </p:nvPicPr>
        <p:blipFill>
          <a:blip r:embed="rId5"/>
          <a:stretch>
            <a:fillRect/>
          </a:stretch>
        </p:blipFill>
        <p:spPr>
          <a:xfrm>
            <a:off x="1102580" y="1825625"/>
            <a:ext cx="6028297" cy="4515947"/>
          </a:xfrm>
          <a:prstGeom prst="rect">
            <a:avLst/>
          </a:prstGeom>
        </p:spPr>
      </p:pic>
    </p:spTree>
    <p:extLst>
      <p:ext uri="{BB962C8B-B14F-4D97-AF65-F5344CB8AC3E}">
        <p14:creationId xmlns:p14="http://schemas.microsoft.com/office/powerpoint/2010/main" val="1686221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ata governance: la importancia de una buena gestión de los datos - PiperLab">
            <a:extLst>
              <a:ext uri="{FF2B5EF4-FFF2-40B4-BE49-F238E27FC236}">
                <a16:creationId xmlns:a16="http://schemas.microsoft.com/office/drawing/2014/main" id="{00B75BD2-9FCC-E45D-7F0B-B92CFBB2B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FA31DB7-71D2-8653-519A-7730EB7D66A7}"/>
              </a:ext>
            </a:extLst>
          </p:cNvPr>
          <p:cNvSpPr>
            <a:spLocks noGrp="1"/>
          </p:cNvSpPr>
          <p:nvPr>
            <p:ph type="title"/>
          </p:nvPr>
        </p:nvSpPr>
        <p:spPr>
          <a:xfrm>
            <a:off x="977153" y="338231"/>
            <a:ext cx="10869706" cy="1325563"/>
          </a:xfrm>
        </p:spPr>
        <p:txBody>
          <a:bodyPr>
            <a:normAutofit/>
          </a:bodyPr>
          <a:lstStyle/>
          <a:p>
            <a:r>
              <a:rPr lang="es-BO" dirty="0">
                <a:solidFill>
                  <a:schemeClr val="bg1"/>
                </a:solidFill>
                <a:latin typeface="Bodoni MT Black" panose="02070A03080606020203" pitchFamily="18" charset="0"/>
              </a:rPr>
              <a:t>¿QUE ES ESTRUCTURA DE DATOS?</a:t>
            </a:r>
          </a:p>
        </p:txBody>
      </p:sp>
      <p:sp>
        <p:nvSpPr>
          <p:cNvPr id="3" name="Marcador de contenido 2">
            <a:extLst>
              <a:ext uri="{FF2B5EF4-FFF2-40B4-BE49-F238E27FC236}">
                <a16:creationId xmlns:a16="http://schemas.microsoft.com/office/drawing/2014/main" id="{2DF7E5FA-04EE-C579-1A92-A45C559ECAD1}"/>
              </a:ext>
            </a:extLst>
          </p:cNvPr>
          <p:cNvSpPr>
            <a:spLocks noGrp="1"/>
          </p:cNvSpPr>
          <p:nvPr>
            <p:ph idx="1"/>
          </p:nvPr>
        </p:nvSpPr>
        <p:spPr>
          <a:xfrm>
            <a:off x="977153" y="2002025"/>
            <a:ext cx="10515600" cy="4351338"/>
          </a:xfrm>
        </p:spPr>
        <p:txBody>
          <a:bodyPr>
            <a:normAutofit/>
          </a:bodyPr>
          <a:lstStyle/>
          <a:p>
            <a:pPr marL="0" indent="0" algn="ctr">
              <a:buNone/>
            </a:pPr>
            <a:r>
              <a:rPr lang="es-BO" sz="4400" dirty="0">
                <a:solidFill>
                  <a:schemeClr val="bg1"/>
                </a:solidFill>
              </a:rPr>
              <a:t>Estructura de datos es aquello que nos permite, como desarrolladores, organizar la información de manera eficiente, y en definitiva diseñar la solución correcta para un determinado problema.</a:t>
            </a:r>
          </a:p>
        </p:txBody>
      </p:sp>
    </p:spTree>
    <p:extLst>
      <p:ext uri="{BB962C8B-B14F-4D97-AF65-F5344CB8AC3E}">
        <p14:creationId xmlns:p14="http://schemas.microsoft.com/office/powerpoint/2010/main" val="2731761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265D0-F780-AA9D-4748-29F1E4C08908}"/>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8684A38C-F51C-5B1A-398E-56185FA445B1}"/>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CDE3FC9E-8AE7-016E-2994-B02BE8857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258DCF6F-819F-A157-0D7F-D8F6257E3BAC}"/>
              </a:ext>
            </a:extLst>
          </p:cNvPr>
          <p:cNvPicPr>
            <a:picLocks noChangeAspect="1"/>
          </p:cNvPicPr>
          <p:nvPr/>
        </p:nvPicPr>
        <p:blipFill>
          <a:blip r:embed="rId3"/>
          <a:stretch>
            <a:fillRect/>
          </a:stretch>
        </p:blipFill>
        <p:spPr>
          <a:xfrm>
            <a:off x="349229" y="365125"/>
            <a:ext cx="4674758" cy="1139074"/>
          </a:xfrm>
          <a:prstGeom prst="rect">
            <a:avLst/>
          </a:prstGeom>
        </p:spPr>
      </p:pic>
      <p:pic>
        <p:nvPicPr>
          <p:cNvPr id="8" name="Imagen 7">
            <a:extLst>
              <a:ext uri="{FF2B5EF4-FFF2-40B4-BE49-F238E27FC236}">
                <a16:creationId xmlns:a16="http://schemas.microsoft.com/office/drawing/2014/main" id="{469B94E3-8365-7B06-2790-4AA66C2DFAA3}"/>
              </a:ext>
            </a:extLst>
          </p:cNvPr>
          <p:cNvPicPr>
            <a:picLocks noChangeAspect="1"/>
          </p:cNvPicPr>
          <p:nvPr/>
        </p:nvPicPr>
        <p:blipFill>
          <a:blip r:embed="rId4"/>
          <a:stretch>
            <a:fillRect/>
          </a:stretch>
        </p:blipFill>
        <p:spPr>
          <a:xfrm>
            <a:off x="2407599" y="1939876"/>
            <a:ext cx="7376799" cy="4237087"/>
          </a:xfrm>
          <a:prstGeom prst="rect">
            <a:avLst/>
          </a:prstGeom>
        </p:spPr>
      </p:pic>
    </p:spTree>
    <p:extLst>
      <p:ext uri="{BB962C8B-B14F-4D97-AF65-F5344CB8AC3E}">
        <p14:creationId xmlns:p14="http://schemas.microsoft.com/office/powerpoint/2010/main" val="310277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4F12A3-B4D6-B44B-F25D-D7F3450E5AB9}"/>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44814063-1DCD-977F-8A15-CDE95F30EED1}"/>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9426C739-B2D0-F6C7-89F8-EAED7C46C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118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ata governance: la importancia de una buena gestión de los datos - PiperLab">
            <a:extLst>
              <a:ext uri="{FF2B5EF4-FFF2-40B4-BE49-F238E27FC236}">
                <a16:creationId xmlns:a16="http://schemas.microsoft.com/office/drawing/2014/main" id="{031CDFD1-2EE9-9FFE-0391-839080EE8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7E511742-8410-DC38-2908-930422854A82}"/>
              </a:ext>
            </a:extLst>
          </p:cNvPr>
          <p:cNvSpPr>
            <a:spLocks noGrp="1"/>
          </p:cNvSpPr>
          <p:nvPr>
            <p:ph type="title"/>
          </p:nvPr>
        </p:nvSpPr>
        <p:spPr/>
        <p:txBody>
          <a:bodyPr>
            <a:normAutofit/>
          </a:bodyPr>
          <a:lstStyle/>
          <a:p>
            <a:pPr algn="ctr"/>
            <a:r>
              <a:rPr lang="es-BO" sz="5400" dirty="0">
                <a:solidFill>
                  <a:schemeClr val="bg1"/>
                </a:solidFill>
                <a:latin typeface="Bodoni MT Black" panose="02070A03080606020203" pitchFamily="18" charset="0"/>
              </a:rPr>
              <a:t>TIPOS DE ESTRUCTURA </a:t>
            </a:r>
          </a:p>
        </p:txBody>
      </p:sp>
      <p:sp>
        <p:nvSpPr>
          <p:cNvPr id="3" name="Marcador de contenido 2">
            <a:extLst>
              <a:ext uri="{FF2B5EF4-FFF2-40B4-BE49-F238E27FC236}">
                <a16:creationId xmlns:a16="http://schemas.microsoft.com/office/drawing/2014/main" id="{0200AF34-0DCD-40E3-902D-A42135A7B967}"/>
              </a:ext>
            </a:extLst>
          </p:cNvPr>
          <p:cNvSpPr>
            <a:spLocks noGrp="1"/>
          </p:cNvSpPr>
          <p:nvPr>
            <p:ph idx="1"/>
          </p:nvPr>
        </p:nvSpPr>
        <p:spPr/>
        <p:txBody>
          <a:bodyPr/>
          <a:lstStyle/>
          <a:p>
            <a:pPr marL="0" indent="0" algn="ctr">
              <a:buNone/>
            </a:pPr>
            <a:r>
              <a:rPr lang="es-BO" dirty="0">
                <a:solidFill>
                  <a:schemeClr val="bg1"/>
                </a:solidFill>
                <a:latin typeface="Bodoni MT Black" panose="02070A03080606020203" pitchFamily="18" charset="0"/>
              </a:rPr>
              <a:t>En programación estructurada se </a:t>
            </a:r>
            <a:r>
              <a:rPr lang="es-BO" dirty="0" err="1">
                <a:solidFill>
                  <a:schemeClr val="bg1"/>
                </a:solidFill>
                <a:latin typeface="Bodoni MT Black" panose="02070A03080606020203" pitchFamily="18" charset="0"/>
              </a:rPr>
              <a:t>uttilizan</a:t>
            </a:r>
            <a:r>
              <a:rPr lang="es-BO" dirty="0">
                <a:solidFill>
                  <a:schemeClr val="bg1"/>
                </a:solidFill>
                <a:latin typeface="Bodoni MT Black" panose="02070A03080606020203" pitchFamily="18" charset="0"/>
              </a:rPr>
              <a:t> tres tipos de estructuras: </a:t>
            </a:r>
          </a:p>
          <a:p>
            <a:pPr marL="0" indent="0" algn="ctr">
              <a:buNone/>
            </a:pPr>
            <a:r>
              <a:rPr lang="es-BO" dirty="0">
                <a:solidFill>
                  <a:schemeClr val="bg1"/>
                </a:solidFill>
                <a:latin typeface="Bodoni MT Black" panose="02070A03080606020203" pitchFamily="18" charset="0"/>
              </a:rPr>
              <a:t>SECUENCIALES: Aquellas que se ejecutan una después de otra siguiendo el orden en que se han escrito.</a:t>
            </a:r>
          </a:p>
          <a:p>
            <a:pPr marL="0" indent="0" algn="ctr">
              <a:buNone/>
            </a:pPr>
            <a:r>
              <a:rPr lang="es-BO" dirty="0">
                <a:solidFill>
                  <a:schemeClr val="bg1"/>
                </a:solidFill>
                <a:latin typeface="Bodoni MT Black" panose="02070A03080606020203" pitchFamily="18" charset="0"/>
              </a:rPr>
              <a:t>DECISIÓN: Que permiten omitir parte del código o seleccionar el flujo de ejecución de entre dos o mas alternativas.</a:t>
            </a:r>
          </a:p>
          <a:p>
            <a:pPr marL="0" indent="0" algn="ctr">
              <a:buNone/>
            </a:pPr>
            <a:r>
              <a:rPr lang="es-BO" dirty="0">
                <a:solidFill>
                  <a:schemeClr val="bg1"/>
                </a:solidFill>
                <a:latin typeface="Bodoni MT Black" panose="02070A03080606020203" pitchFamily="18" charset="0"/>
              </a:rPr>
              <a:t>ITERATIVAS: Se utilizan para repetir la ejecución de cierta parte del programa.</a:t>
            </a:r>
          </a:p>
        </p:txBody>
      </p:sp>
    </p:spTree>
    <p:extLst>
      <p:ext uri="{BB962C8B-B14F-4D97-AF65-F5344CB8AC3E}">
        <p14:creationId xmlns:p14="http://schemas.microsoft.com/office/powerpoint/2010/main" val="3693713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ata governance: la importancia de una buena gestión de los datos - PiperLab">
            <a:extLst>
              <a:ext uri="{FF2B5EF4-FFF2-40B4-BE49-F238E27FC236}">
                <a16:creationId xmlns:a16="http://schemas.microsoft.com/office/drawing/2014/main" id="{47D72FF4-250C-2B81-7670-CA7549539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a16="http://schemas.microsoft.com/office/drawing/2014/main" id="{FAAB49BA-368F-9895-F00F-C6875E99EE00}"/>
              </a:ext>
            </a:extLst>
          </p:cNvPr>
          <p:cNvSpPr>
            <a:spLocks noGrp="1"/>
          </p:cNvSpPr>
          <p:nvPr>
            <p:ph idx="1"/>
          </p:nvPr>
        </p:nvSpPr>
        <p:spPr>
          <a:xfrm>
            <a:off x="488575" y="579531"/>
            <a:ext cx="11461377" cy="5498540"/>
          </a:xfrm>
        </p:spPr>
        <p:txBody>
          <a:bodyPr>
            <a:normAutofit/>
          </a:bodyPr>
          <a:lstStyle/>
          <a:p>
            <a:pPr marL="0" indent="0">
              <a:buNone/>
            </a:pPr>
            <a:r>
              <a:rPr lang="es-BO" dirty="0"/>
              <a:t> </a:t>
            </a:r>
          </a:p>
          <a:p>
            <a:pPr marL="0" indent="0" algn="ctr">
              <a:buNone/>
            </a:pPr>
            <a:r>
              <a:rPr lang="es-BO" sz="6000" dirty="0">
                <a:solidFill>
                  <a:schemeClr val="bg1"/>
                </a:solidFill>
                <a:latin typeface="Bodoni MT Black" panose="02070A03080606020203" pitchFamily="18" charset="0"/>
              </a:rPr>
              <a:t>¿Qué Significa FIFO? </a:t>
            </a:r>
          </a:p>
          <a:p>
            <a:pPr marL="0" indent="0">
              <a:buNone/>
            </a:pPr>
            <a:r>
              <a:rPr lang="es-BO" dirty="0">
                <a:solidFill>
                  <a:schemeClr val="bg1"/>
                </a:solidFill>
                <a:latin typeface="Bodoni MT Black" panose="02070A03080606020203" pitchFamily="18" charset="0"/>
              </a:rPr>
              <a:t>El sistema FIFO es un método para organizar la manipulación de una estructura de datos, </a:t>
            </a:r>
            <a:r>
              <a:rPr lang="es-BO" dirty="0" err="1">
                <a:solidFill>
                  <a:schemeClr val="bg1"/>
                </a:solidFill>
                <a:latin typeface="Bodoni MT Black" panose="02070A03080606020203" pitchFamily="18" charset="0"/>
              </a:rPr>
              <a:t>dodne</a:t>
            </a:r>
            <a:r>
              <a:rPr lang="es-BO" dirty="0">
                <a:solidFill>
                  <a:schemeClr val="bg1"/>
                </a:solidFill>
                <a:latin typeface="Bodoni MT Black" panose="02070A03080606020203" pitchFamily="18" charset="0"/>
              </a:rPr>
              <a:t> la entrada mas antigua o cabeza de la cola, se procesa primero </a:t>
            </a:r>
          </a:p>
          <a:p>
            <a:pPr marL="0" indent="0">
              <a:buNone/>
            </a:pPr>
            <a:endParaRPr lang="es-BO" dirty="0">
              <a:solidFill>
                <a:schemeClr val="bg1"/>
              </a:solidFill>
              <a:latin typeface="Bodoni MT Black" panose="02070A03080606020203" pitchFamily="18" charset="0"/>
            </a:endParaRPr>
          </a:p>
          <a:p>
            <a:pPr marL="0" indent="0">
              <a:buNone/>
            </a:pPr>
            <a:r>
              <a:rPr lang="es-BO" dirty="0">
                <a:solidFill>
                  <a:schemeClr val="bg1"/>
                </a:solidFill>
                <a:latin typeface="Bodoni MT Black" panose="02070A03080606020203" pitchFamily="18" charset="0"/>
              </a:rPr>
              <a:t>Dicho procesamiento es análogo a entender a las personas en un área de cola por orden de llegada, es decir, </a:t>
            </a:r>
            <a:r>
              <a:rPr lang="es-BO" dirty="0" err="1">
                <a:solidFill>
                  <a:schemeClr val="bg1"/>
                </a:solidFill>
                <a:latin typeface="Bodoni MT Black" panose="02070A03080606020203" pitchFamily="18" charset="0"/>
              </a:rPr>
              <a:t>enh</a:t>
            </a:r>
            <a:r>
              <a:rPr lang="es-BO" dirty="0">
                <a:solidFill>
                  <a:schemeClr val="bg1"/>
                </a:solidFill>
                <a:latin typeface="Bodoni MT Black" panose="02070A03080606020203" pitchFamily="18" charset="0"/>
              </a:rPr>
              <a:t> la misma secuencia en la que llegan ala cola</a:t>
            </a:r>
          </a:p>
          <a:p>
            <a:pPr marL="0" indent="0">
              <a:buNone/>
            </a:pPr>
            <a:endParaRPr lang="es-BO" sz="2000" dirty="0">
              <a:solidFill>
                <a:schemeClr val="bg1"/>
              </a:solidFill>
              <a:latin typeface="Bodoni MT Black" panose="02070A03080606020203" pitchFamily="18" charset="0"/>
            </a:endParaRPr>
          </a:p>
          <a:p>
            <a:pPr marL="0" indent="0">
              <a:buNone/>
            </a:pPr>
            <a:endParaRPr lang="es-BO" sz="2000" dirty="0">
              <a:solidFill>
                <a:schemeClr val="bg1"/>
              </a:solidFill>
              <a:latin typeface="Bodoni MT Black" panose="02070A03080606020203" pitchFamily="18" charset="0"/>
            </a:endParaRPr>
          </a:p>
        </p:txBody>
      </p:sp>
    </p:spTree>
    <p:extLst>
      <p:ext uri="{BB962C8B-B14F-4D97-AF65-F5344CB8AC3E}">
        <p14:creationId xmlns:p14="http://schemas.microsoft.com/office/powerpoint/2010/main" val="103600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ata governance: la importancia de una buena gestión de los datos - PiperLab">
            <a:extLst>
              <a:ext uri="{FF2B5EF4-FFF2-40B4-BE49-F238E27FC236}">
                <a16:creationId xmlns:a16="http://schemas.microsoft.com/office/drawing/2014/main" id="{6B3F5524-8BE6-8008-E958-14E966F6F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66"/>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2">
            <a:extLst>
              <a:ext uri="{FF2B5EF4-FFF2-40B4-BE49-F238E27FC236}">
                <a16:creationId xmlns:a16="http://schemas.microsoft.com/office/drawing/2014/main" id="{12F3516F-404A-8F66-921C-E7D2D7EF8509}"/>
              </a:ext>
            </a:extLst>
          </p:cNvPr>
          <p:cNvSpPr>
            <a:spLocks noGrp="1"/>
          </p:cNvSpPr>
          <p:nvPr>
            <p:ph idx="1"/>
          </p:nvPr>
        </p:nvSpPr>
        <p:spPr>
          <a:xfrm>
            <a:off x="136358" y="433141"/>
            <a:ext cx="11919283" cy="1540596"/>
          </a:xfrm>
        </p:spPr>
        <p:txBody>
          <a:bodyPr>
            <a:normAutofit fontScale="77500" lnSpcReduction="20000"/>
          </a:bodyPr>
          <a:lstStyle/>
          <a:p>
            <a:pPr marL="0" indent="0" algn="ctr">
              <a:buNone/>
            </a:pPr>
            <a:r>
              <a:rPr lang="es-BO" dirty="0"/>
              <a:t> </a:t>
            </a:r>
            <a:r>
              <a:rPr lang="es-BO" sz="7600" dirty="0">
                <a:solidFill>
                  <a:schemeClr val="bg1"/>
                </a:solidFill>
                <a:latin typeface="Bodoni MT Black" panose="02070A03080606020203" pitchFamily="18" charset="0"/>
              </a:rPr>
              <a:t>¿MUESTRA LA DIFERENCIA ENTRE LIFO Y FIFO ?</a:t>
            </a:r>
          </a:p>
        </p:txBody>
      </p:sp>
      <p:sp>
        <p:nvSpPr>
          <p:cNvPr id="3" name="CuadroTexto 2">
            <a:extLst>
              <a:ext uri="{FF2B5EF4-FFF2-40B4-BE49-F238E27FC236}">
                <a16:creationId xmlns:a16="http://schemas.microsoft.com/office/drawing/2014/main" id="{37775A16-C893-F2AF-5581-7463DB63DAB2}"/>
              </a:ext>
            </a:extLst>
          </p:cNvPr>
          <p:cNvSpPr txBox="1"/>
          <p:nvPr/>
        </p:nvSpPr>
        <p:spPr>
          <a:xfrm>
            <a:off x="609600" y="2374231"/>
            <a:ext cx="10972800" cy="2554545"/>
          </a:xfrm>
          <a:prstGeom prst="rect">
            <a:avLst/>
          </a:prstGeom>
          <a:noFill/>
        </p:spPr>
        <p:txBody>
          <a:bodyPr wrap="square">
            <a:spAutoFit/>
          </a:bodyPr>
          <a:lstStyle/>
          <a:p>
            <a:pPr marL="0" indent="0" algn="ctr">
              <a:buNone/>
            </a:pPr>
            <a:r>
              <a:rPr lang="es-BO" sz="3200" dirty="0">
                <a:solidFill>
                  <a:schemeClr val="bg1"/>
                </a:solidFill>
              </a:rPr>
              <a:t>El método FIFO en contabilidad significa primero en entrar, primero en salir, mientras que el método LIFO significa ultimo en entrar, primero en salir. Estos métodos son métodos utilizados para valorar el coste de las mercancías vendidas y el inventario final </a:t>
            </a:r>
          </a:p>
        </p:txBody>
      </p:sp>
    </p:spTree>
    <p:extLst>
      <p:ext uri="{BB962C8B-B14F-4D97-AF65-F5344CB8AC3E}">
        <p14:creationId xmlns:p14="http://schemas.microsoft.com/office/powerpoint/2010/main" val="365026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8AF697-41B6-5143-FAD9-47438BCC3897}"/>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85815938-484F-F6CF-EE0B-E23B156C2E4E}"/>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23B92D77-D851-FF4D-477A-64280B86B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80E6A1A-8BAF-1D81-387B-F0E596A05894}"/>
              </a:ext>
            </a:extLst>
          </p:cNvPr>
          <p:cNvSpPr txBox="1"/>
          <p:nvPr/>
        </p:nvSpPr>
        <p:spPr>
          <a:xfrm>
            <a:off x="838200" y="473908"/>
            <a:ext cx="10732167" cy="1107996"/>
          </a:xfrm>
          <a:prstGeom prst="rect">
            <a:avLst/>
          </a:prstGeom>
          <a:noFill/>
        </p:spPr>
        <p:txBody>
          <a:bodyPr wrap="square">
            <a:spAutoFit/>
          </a:bodyPr>
          <a:lstStyle/>
          <a:p>
            <a:pPr marL="0" indent="0" algn="ctr">
              <a:buNone/>
            </a:pPr>
            <a:r>
              <a:rPr lang="es-BO" sz="6600" dirty="0"/>
              <a:t> </a:t>
            </a:r>
            <a:r>
              <a:rPr lang="es-BO" sz="6600" dirty="0">
                <a:solidFill>
                  <a:schemeClr val="bg1"/>
                </a:solidFill>
                <a:latin typeface="Bodoni MT Black" panose="02070A03080606020203" pitchFamily="18" charset="0"/>
              </a:rPr>
              <a:t>¿QUE ES UNA COLA  ?</a:t>
            </a:r>
          </a:p>
        </p:txBody>
      </p:sp>
      <p:sp>
        <p:nvSpPr>
          <p:cNvPr id="11" name="CuadroTexto 10">
            <a:extLst>
              <a:ext uri="{FF2B5EF4-FFF2-40B4-BE49-F238E27FC236}">
                <a16:creationId xmlns:a16="http://schemas.microsoft.com/office/drawing/2014/main" id="{35587703-425A-3A22-7331-6AFDFD0F493A}"/>
              </a:ext>
            </a:extLst>
          </p:cNvPr>
          <p:cNvSpPr txBox="1"/>
          <p:nvPr/>
        </p:nvSpPr>
        <p:spPr>
          <a:xfrm>
            <a:off x="1385635" y="2317481"/>
            <a:ext cx="9637295" cy="2246769"/>
          </a:xfrm>
          <a:prstGeom prst="rect">
            <a:avLst/>
          </a:prstGeom>
          <a:noFill/>
        </p:spPr>
        <p:txBody>
          <a:bodyPr wrap="square">
            <a:spAutoFit/>
          </a:bodyPr>
          <a:lstStyle/>
          <a:p>
            <a:pPr marL="0" indent="0" algn="ctr">
              <a:buNone/>
            </a:pPr>
            <a:r>
              <a:rPr lang="es-BO" sz="2800" dirty="0">
                <a:solidFill>
                  <a:schemeClr val="bg1"/>
                </a:solidFill>
              </a:rPr>
              <a:t>Una COLA es un tipo de dato abstracto, caracterizada por ser una secuencia de elementos en la que la operación de inserción </a:t>
            </a:r>
            <a:r>
              <a:rPr lang="es-BO" sz="2800" dirty="0" err="1">
                <a:solidFill>
                  <a:schemeClr val="bg1"/>
                </a:solidFill>
              </a:rPr>
              <a:t>push</a:t>
            </a:r>
            <a:r>
              <a:rPr lang="es-BO" sz="2800" dirty="0">
                <a:solidFill>
                  <a:schemeClr val="bg1"/>
                </a:solidFill>
              </a:rPr>
              <a:t> se realiza por un extremo y la operación de extracción </a:t>
            </a:r>
            <a:r>
              <a:rPr lang="es-BO" sz="2800" dirty="0" err="1">
                <a:solidFill>
                  <a:schemeClr val="bg1"/>
                </a:solidFill>
              </a:rPr>
              <a:t>pull</a:t>
            </a:r>
            <a:r>
              <a:rPr lang="es-BO" sz="2800" dirty="0">
                <a:solidFill>
                  <a:schemeClr val="bg1"/>
                </a:solidFill>
              </a:rPr>
              <a:t> por el otro. También se le llama estructura FIFO a que el primer elemento en entrar será también el primero en salir </a:t>
            </a:r>
          </a:p>
        </p:txBody>
      </p:sp>
    </p:spTree>
    <p:extLst>
      <p:ext uri="{BB962C8B-B14F-4D97-AF65-F5344CB8AC3E}">
        <p14:creationId xmlns:p14="http://schemas.microsoft.com/office/powerpoint/2010/main" val="3414222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94EEDA-95D8-480B-EB5E-BB7FF5EBD1A0}"/>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31291518-836E-D7A5-0E7A-0CEF251B3C84}"/>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118A46CD-E8FB-79C1-26FB-8BA625BE8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66"/>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AE5E6A9D-8B77-F22D-CFDF-CB8E9EFA35F2}"/>
              </a:ext>
            </a:extLst>
          </p:cNvPr>
          <p:cNvSpPr txBox="1">
            <a:spLocks/>
          </p:cNvSpPr>
          <p:nvPr/>
        </p:nvSpPr>
        <p:spPr>
          <a:xfrm>
            <a:off x="1411705" y="822143"/>
            <a:ext cx="9657348" cy="1455836"/>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BO" dirty="0"/>
              <a:t> </a:t>
            </a:r>
            <a:r>
              <a:rPr lang="es-BO" sz="11100" dirty="0">
                <a:solidFill>
                  <a:schemeClr val="bg1"/>
                </a:solidFill>
                <a:latin typeface="Bodoni MT Black" panose="02070A03080606020203" pitchFamily="18" charset="0"/>
              </a:rPr>
              <a:t>¿Qué ES QUEUE en JAVA, UNA QUEUE SERA LO MISMO QUE ENA COLA ?</a:t>
            </a:r>
          </a:p>
        </p:txBody>
      </p:sp>
      <p:sp>
        <p:nvSpPr>
          <p:cNvPr id="8" name="CuadroTexto 7">
            <a:extLst>
              <a:ext uri="{FF2B5EF4-FFF2-40B4-BE49-F238E27FC236}">
                <a16:creationId xmlns:a16="http://schemas.microsoft.com/office/drawing/2014/main" id="{9A567882-2235-DF0D-8B28-9D12259F20B2}"/>
              </a:ext>
            </a:extLst>
          </p:cNvPr>
          <p:cNvSpPr txBox="1"/>
          <p:nvPr/>
        </p:nvSpPr>
        <p:spPr>
          <a:xfrm>
            <a:off x="2181726" y="2301352"/>
            <a:ext cx="8550442" cy="2677656"/>
          </a:xfrm>
          <a:prstGeom prst="rect">
            <a:avLst/>
          </a:prstGeom>
          <a:noFill/>
        </p:spPr>
        <p:txBody>
          <a:bodyPr wrap="square">
            <a:spAutoFit/>
          </a:bodyPr>
          <a:lstStyle/>
          <a:p>
            <a:pPr marL="0" indent="0" algn="ctr">
              <a:buNone/>
            </a:pPr>
            <a:r>
              <a:rPr lang="es-BO" sz="2400" dirty="0">
                <a:solidFill>
                  <a:schemeClr val="bg1"/>
                </a:solidFill>
              </a:rPr>
              <a:t>Un objeto de la clase QUEUE es una cola. Permite almacenar objetos y luego recuperarlos en el orden en el cual se insertaron. Para insertar un objeto a la cola se invoca el método </a:t>
            </a:r>
            <a:r>
              <a:rPr lang="es-BO" sz="2400" dirty="0" err="1">
                <a:solidFill>
                  <a:schemeClr val="bg1"/>
                </a:solidFill>
              </a:rPr>
              <a:t>put</a:t>
            </a:r>
            <a:r>
              <a:rPr lang="es-BO" sz="2400" dirty="0">
                <a:solidFill>
                  <a:schemeClr val="bg1"/>
                </a:solidFill>
              </a:rPr>
              <a:t>.</a:t>
            </a:r>
          </a:p>
          <a:p>
            <a:pPr marL="0" indent="0" algn="ctr">
              <a:buNone/>
            </a:pPr>
            <a:endParaRPr lang="es-BO" sz="2400" dirty="0">
              <a:solidFill>
                <a:schemeClr val="bg1"/>
              </a:solidFill>
            </a:endParaRPr>
          </a:p>
          <a:p>
            <a:pPr marL="0" indent="0">
              <a:buNone/>
            </a:pPr>
            <a:r>
              <a:rPr lang="es-BO" sz="2400" dirty="0">
                <a:solidFill>
                  <a:schemeClr val="bg1"/>
                </a:solidFill>
              </a:rPr>
              <a:t>EJEMPLO </a:t>
            </a:r>
          </a:p>
          <a:p>
            <a:pPr marL="0" indent="0" algn="ctr">
              <a:buNone/>
            </a:pPr>
            <a:r>
              <a:rPr lang="es-BO" sz="2400" dirty="0">
                <a:solidFill>
                  <a:schemeClr val="bg1"/>
                </a:solidFill>
              </a:rPr>
              <a:t>QUEUE COLA = new QUEUE();</a:t>
            </a:r>
          </a:p>
          <a:p>
            <a:pPr marL="0" indent="0" algn="ctr">
              <a:buNone/>
            </a:pPr>
            <a:r>
              <a:rPr lang="es-BO" sz="2400" dirty="0">
                <a:solidFill>
                  <a:schemeClr val="bg1"/>
                </a:solidFill>
              </a:rPr>
              <a:t>COLA.PUT(“HOLA”);</a:t>
            </a:r>
          </a:p>
        </p:txBody>
      </p:sp>
    </p:spTree>
    <p:extLst>
      <p:ext uri="{BB962C8B-B14F-4D97-AF65-F5344CB8AC3E}">
        <p14:creationId xmlns:p14="http://schemas.microsoft.com/office/powerpoint/2010/main" val="2007564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1C4F69-C0D7-5DEA-7E5A-DC5B72BF11CF}"/>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F824DD07-B266-4B07-C289-CE2A6758792D}"/>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817E6320-5C2D-7D68-B29A-8F0AA0BD2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898BBCF5-B67F-80BF-5833-171F66DAE7F9}"/>
              </a:ext>
            </a:extLst>
          </p:cNvPr>
          <p:cNvSpPr txBox="1"/>
          <p:nvPr/>
        </p:nvSpPr>
        <p:spPr>
          <a:xfrm>
            <a:off x="525295" y="408535"/>
            <a:ext cx="10976893" cy="1569660"/>
          </a:xfrm>
          <a:prstGeom prst="rect">
            <a:avLst/>
          </a:prstGeom>
          <a:noFill/>
        </p:spPr>
        <p:txBody>
          <a:bodyPr wrap="square">
            <a:spAutoFit/>
          </a:bodyPr>
          <a:lstStyle/>
          <a:p>
            <a:pPr algn="ctr"/>
            <a:r>
              <a:rPr lang="es-BO" sz="4800" dirty="0">
                <a:solidFill>
                  <a:schemeClr val="bg1"/>
                </a:solidFill>
                <a:latin typeface="Bodoni MT Black" panose="02070A03080606020203" pitchFamily="18" charset="0"/>
              </a:rPr>
              <a:t>¿Qué ES INI O REAR EN UNA COLA ?</a:t>
            </a:r>
            <a:endParaRPr lang="es-BO" sz="4800" dirty="0"/>
          </a:p>
        </p:txBody>
      </p:sp>
      <p:sp>
        <p:nvSpPr>
          <p:cNvPr id="7" name="CuadroTexto 6">
            <a:extLst>
              <a:ext uri="{FF2B5EF4-FFF2-40B4-BE49-F238E27FC236}">
                <a16:creationId xmlns:a16="http://schemas.microsoft.com/office/drawing/2014/main" id="{82E6C2E8-42C1-316F-8901-85602218FD00}"/>
              </a:ext>
            </a:extLst>
          </p:cNvPr>
          <p:cNvSpPr txBox="1"/>
          <p:nvPr/>
        </p:nvSpPr>
        <p:spPr>
          <a:xfrm>
            <a:off x="986588" y="2021605"/>
            <a:ext cx="10515600" cy="2677656"/>
          </a:xfrm>
          <a:prstGeom prst="rect">
            <a:avLst/>
          </a:prstGeom>
          <a:noFill/>
        </p:spPr>
        <p:txBody>
          <a:bodyPr wrap="square">
            <a:spAutoFit/>
          </a:bodyPr>
          <a:lstStyle/>
          <a:p>
            <a:pPr marL="152400" indent="0" algn="ctr">
              <a:buNone/>
            </a:pPr>
            <a:r>
              <a:rPr lang="es-ES" sz="2400" dirty="0" err="1">
                <a:solidFill>
                  <a:schemeClr val="bg1"/>
                </a:solidFill>
                <a:latin typeface="Comic Sans MS" panose="030F0702030302020204" pitchFamily="66" charset="0"/>
              </a:rPr>
              <a:t>Ini</a:t>
            </a:r>
            <a:r>
              <a:rPr lang="es-ES" sz="2400" dirty="0">
                <a:solidFill>
                  <a:schemeClr val="bg1"/>
                </a:solidFill>
                <a:latin typeface="Comic Sans MS" panose="030F0702030302020204" pitchFamily="66" charset="0"/>
              </a:rPr>
              <a:t> y fin las dos variables que apuntan a los extremos de la estructura, normalmente se adopta el convenio de que la variable </a:t>
            </a:r>
            <a:r>
              <a:rPr lang="es-ES" sz="2400" dirty="0" err="1">
                <a:solidFill>
                  <a:schemeClr val="bg1"/>
                </a:solidFill>
                <a:latin typeface="Comic Sans MS" panose="030F0702030302020204" pitchFamily="66" charset="0"/>
              </a:rPr>
              <a:t>ini</a:t>
            </a:r>
            <a:r>
              <a:rPr lang="es-ES" sz="2400" dirty="0">
                <a:solidFill>
                  <a:schemeClr val="bg1"/>
                </a:solidFill>
                <a:latin typeface="Comic Sans MS" panose="030F0702030302020204" pitchFamily="66" charset="0"/>
              </a:rPr>
              <a:t> sea siempre la posición real del primer elemento y que la variable fin siempre apunte a la siguiente posición de la cola donde podemos insertar nueva información. De esta manera, se cumplirá que </a:t>
            </a:r>
            <a:r>
              <a:rPr lang="es-ES" sz="2400" dirty="0" err="1">
                <a:solidFill>
                  <a:schemeClr val="bg1"/>
                </a:solidFill>
                <a:latin typeface="Comic Sans MS" panose="030F0702030302020204" pitchFamily="66" charset="0"/>
              </a:rPr>
              <a:t>ini</a:t>
            </a:r>
            <a:r>
              <a:rPr lang="es-ES" sz="2400" dirty="0">
                <a:solidFill>
                  <a:schemeClr val="bg1"/>
                </a:solidFill>
                <a:latin typeface="Comic Sans MS" panose="030F0702030302020204" pitchFamily="66" charset="0"/>
              </a:rPr>
              <a:t>=fin si y sólo si la cola está vacía, y la condición inicial para indicar que se ha creado una cola vacía será </a:t>
            </a:r>
            <a:r>
              <a:rPr lang="es-ES" sz="2400" dirty="0" err="1">
                <a:solidFill>
                  <a:schemeClr val="bg1"/>
                </a:solidFill>
                <a:latin typeface="Comic Sans MS" panose="030F0702030302020204" pitchFamily="66" charset="0"/>
              </a:rPr>
              <a:t>ini</a:t>
            </a:r>
            <a:r>
              <a:rPr lang="es-ES" sz="2400" dirty="0">
                <a:solidFill>
                  <a:schemeClr val="bg1"/>
                </a:solidFill>
                <a:latin typeface="Comic Sans MS" panose="030F0702030302020204" pitchFamily="66" charset="0"/>
              </a:rPr>
              <a:t>=fin=0</a:t>
            </a:r>
          </a:p>
        </p:txBody>
      </p:sp>
    </p:spTree>
    <p:extLst>
      <p:ext uri="{BB962C8B-B14F-4D97-AF65-F5344CB8AC3E}">
        <p14:creationId xmlns:p14="http://schemas.microsoft.com/office/powerpoint/2010/main" val="3858190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1CD618-C967-68B0-B3AB-8D2F4C7B218A}"/>
              </a:ext>
            </a:extLst>
          </p:cNvPr>
          <p:cNvSpPr>
            <a:spLocks noGrp="1"/>
          </p:cNvSpPr>
          <p:nvPr>
            <p:ph type="title"/>
          </p:nvPr>
        </p:nvSpPr>
        <p:spPr/>
        <p:txBody>
          <a:bodyPr/>
          <a:lstStyle/>
          <a:p>
            <a:endParaRPr lang="es-BO"/>
          </a:p>
        </p:txBody>
      </p:sp>
      <p:sp>
        <p:nvSpPr>
          <p:cNvPr id="3" name="Marcador de contenido 2">
            <a:extLst>
              <a:ext uri="{FF2B5EF4-FFF2-40B4-BE49-F238E27FC236}">
                <a16:creationId xmlns:a16="http://schemas.microsoft.com/office/drawing/2014/main" id="{2891D94D-D80A-2668-460B-503BBEB18F67}"/>
              </a:ext>
            </a:extLst>
          </p:cNvPr>
          <p:cNvSpPr>
            <a:spLocks noGrp="1"/>
          </p:cNvSpPr>
          <p:nvPr>
            <p:ph idx="1"/>
          </p:nvPr>
        </p:nvSpPr>
        <p:spPr/>
        <p:txBody>
          <a:bodyPr/>
          <a:lstStyle/>
          <a:p>
            <a:endParaRPr lang="es-BO"/>
          </a:p>
        </p:txBody>
      </p:sp>
      <p:pic>
        <p:nvPicPr>
          <p:cNvPr id="4" name="Picture 2" descr="Data governance: la importancia de una buena gestión de los datos - PiperLab">
            <a:extLst>
              <a:ext uri="{FF2B5EF4-FFF2-40B4-BE49-F238E27FC236}">
                <a16:creationId xmlns:a16="http://schemas.microsoft.com/office/drawing/2014/main" id="{59F2087B-E398-17D4-39F0-105F8C37B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8173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DF51C8F-9E18-5210-F704-858C794D61B9}"/>
              </a:ext>
            </a:extLst>
          </p:cNvPr>
          <p:cNvSpPr txBox="1"/>
          <p:nvPr/>
        </p:nvSpPr>
        <p:spPr>
          <a:xfrm>
            <a:off x="1471862" y="656221"/>
            <a:ext cx="9881938" cy="1323439"/>
          </a:xfrm>
          <a:prstGeom prst="rect">
            <a:avLst/>
          </a:prstGeom>
          <a:noFill/>
        </p:spPr>
        <p:txBody>
          <a:bodyPr wrap="square">
            <a:spAutoFit/>
          </a:bodyPr>
          <a:lstStyle/>
          <a:p>
            <a:pPr algn="ctr"/>
            <a:r>
              <a:rPr lang="es-BO" sz="4000" dirty="0">
                <a:solidFill>
                  <a:schemeClr val="bg1"/>
                </a:solidFill>
                <a:latin typeface="Bodoni MT Black" panose="02070A03080606020203" pitchFamily="18" charset="0"/>
              </a:rPr>
              <a:t>¿Qué ES FIN O FRONT EN UNA COLA ?</a:t>
            </a:r>
            <a:endParaRPr lang="es-BO" sz="4000" dirty="0"/>
          </a:p>
        </p:txBody>
      </p:sp>
      <p:sp>
        <p:nvSpPr>
          <p:cNvPr id="9" name="CuadroTexto 8">
            <a:extLst>
              <a:ext uri="{FF2B5EF4-FFF2-40B4-BE49-F238E27FC236}">
                <a16:creationId xmlns:a16="http://schemas.microsoft.com/office/drawing/2014/main" id="{39D42D00-3437-7E2C-A404-22B6BBC37294}"/>
              </a:ext>
            </a:extLst>
          </p:cNvPr>
          <p:cNvSpPr txBox="1"/>
          <p:nvPr/>
        </p:nvSpPr>
        <p:spPr>
          <a:xfrm>
            <a:off x="2544678" y="2270756"/>
            <a:ext cx="7736306" cy="2677656"/>
          </a:xfrm>
          <a:prstGeom prst="rect">
            <a:avLst/>
          </a:prstGeom>
          <a:noFill/>
        </p:spPr>
        <p:txBody>
          <a:bodyPr wrap="square">
            <a:spAutoFit/>
          </a:bodyPr>
          <a:lstStyle/>
          <a:p>
            <a:pPr marL="152400" indent="0" algn="ctr">
              <a:buNone/>
            </a:pPr>
            <a:r>
              <a:rPr lang="es-ES" sz="2800" dirty="0">
                <a:solidFill>
                  <a:schemeClr val="bg1"/>
                </a:solidFill>
                <a:latin typeface="Comic Sans MS" panose="030F0702030302020204" pitchFamily="66" charset="0"/>
              </a:rPr>
              <a:t>Fin siempre apunta a la siguiente </a:t>
            </a:r>
            <a:r>
              <a:rPr lang="es-ES" sz="2800" dirty="0" err="1">
                <a:solidFill>
                  <a:schemeClr val="bg1"/>
                </a:solidFill>
                <a:latin typeface="Comic Sans MS" panose="030F0702030302020204" pitchFamily="66" charset="0"/>
              </a:rPr>
              <a:t>posicion</a:t>
            </a:r>
            <a:r>
              <a:rPr lang="es-ES" sz="2800" dirty="0">
                <a:solidFill>
                  <a:schemeClr val="bg1"/>
                </a:solidFill>
                <a:latin typeface="Comic Sans MS" panose="030F0702030302020204" pitchFamily="66" charset="0"/>
              </a:rPr>
              <a:t> de la cola donde podemos insertar nueva información. De esta manera, se cumplirá que </a:t>
            </a:r>
            <a:r>
              <a:rPr lang="es-ES" sz="2800" dirty="0" err="1">
                <a:solidFill>
                  <a:schemeClr val="bg1"/>
                </a:solidFill>
                <a:latin typeface="Comic Sans MS" panose="030F0702030302020204" pitchFamily="66" charset="0"/>
              </a:rPr>
              <a:t>ini</a:t>
            </a:r>
            <a:r>
              <a:rPr lang="es-ES" sz="2800" dirty="0">
                <a:solidFill>
                  <a:schemeClr val="bg1"/>
                </a:solidFill>
                <a:latin typeface="Comic Sans MS" panose="030F0702030302020204" pitchFamily="66" charset="0"/>
              </a:rPr>
              <a:t>=fin si y sólo si la cola está vacía, y la condición inicial para indicar que se ha creado una cola vacía será </a:t>
            </a:r>
            <a:r>
              <a:rPr lang="es-ES" sz="2800" dirty="0" err="1">
                <a:solidFill>
                  <a:schemeClr val="bg1"/>
                </a:solidFill>
                <a:latin typeface="Comic Sans MS" panose="030F0702030302020204" pitchFamily="66" charset="0"/>
              </a:rPr>
              <a:t>ini</a:t>
            </a:r>
            <a:r>
              <a:rPr lang="es-ES" sz="2800" dirty="0">
                <a:solidFill>
                  <a:schemeClr val="bg1"/>
                </a:solidFill>
                <a:latin typeface="Comic Sans MS" panose="030F0702030302020204" pitchFamily="66" charset="0"/>
              </a:rPr>
              <a:t>=fin=0.</a:t>
            </a:r>
          </a:p>
        </p:txBody>
      </p:sp>
    </p:spTree>
    <p:extLst>
      <p:ext uri="{BB962C8B-B14F-4D97-AF65-F5344CB8AC3E}">
        <p14:creationId xmlns:p14="http://schemas.microsoft.com/office/powerpoint/2010/main" val="1064687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744</Words>
  <Application>Microsoft Office PowerPoint</Application>
  <PresentationFormat>Panorámica</PresentationFormat>
  <Paragraphs>41</Paragraphs>
  <Slides>21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21</vt:i4>
      </vt:variant>
    </vt:vector>
  </HeadingPairs>
  <TitlesOfParts>
    <vt:vector size="27" baseType="lpstr">
      <vt:lpstr>Arial</vt:lpstr>
      <vt:lpstr>Bodoni MT Black</vt:lpstr>
      <vt:lpstr>Calibri</vt:lpstr>
      <vt:lpstr>Calibri Light</vt:lpstr>
      <vt:lpstr>Comic Sans MS</vt:lpstr>
      <vt:lpstr>Tema de Office</vt:lpstr>
      <vt:lpstr>ESTRUCTURA DE DATOS</vt:lpstr>
      <vt:lpstr>¿QUE ES ESTRUCTURA DE DATOS?</vt:lpstr>
      <vt:lpstr>TIPOS DE ESTRUCTURA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ESTRUCTURA DE DATOS</dc:title>
  <dc:creator>patricio condori</dc:creator>
  <cp:lastModifiedBy>patricio condori</cp:lastModifiedBy>
  <cp:revision>2</cp:revision>
  <dcterms:created xsi:type="dcterms:W3CDTF">2022-10-27T23:42:56Z</dcterms:created>
  <dcterms:modified xsi:type="dcterms:W3CDTF">2022-12-01T05:48:57Z</dcterms:modified>
</cp:coreProperties>
</file>